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png" ContentType="image/png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customXml/itemProps4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theme/themeOverride1.xml" ContentType="application/vnd.openxmlformats-officedocument.themeOverride+xml"/>
  <Override PartName="/ppt/theme/themeOverride2.xml" ContentType="application/vnd.openxmlformats-officedocument.themeOverride+xml"/>
  <Override PartName="/ppt/theme/themeOverride3.xml" ContentType="application/vnd.openxmlformats-officedocument.themeOverride+xml"/>
  <Override PartName="/ppt/theme/themeOverride4.xml" ContentType="application/vnd.openxmlformats-officedocument.themeOverride+xml"/>
  <Override PartName="/ppt/theme/themeOverride5.xml" ContentType="application/vnd.openxmlformats-officedocument.themeOverride+xml"/>
  <Override PartName="/ppt/theme/themeOverride6.xml" ContentType="application/vnd.openxmlformats-officedocument.themeOverride+xml"/>
  <Override PartName="/ppt/theme/themeOverride7.xml" ContentType="application/vnd.openxmlformats-officedocument.themeOverride+xml"/>
  <Override PartName="/ppt/theme/themeOverride8.xml" ContentType="application/vnd.openxmlformats-officedocument.themeOverride+xml"/>
  <Override PartName="/ppt/theme/themeOverride9.xml" ContentType="application/vnd.openxmlformats-officedocument.themeOverride+xml"/>
  <Override PartName="/ppt/theme/themeOverride10.xml" ContentType="application/vnd.openxmlformats-officedocument.themeOverride+xml"/>
  <Override PartName="/ppt/theme/themeOverride11.xml" ContentType="application/vnd.openxmlformats-officedocument.themeOverride+xml"/>
  <Override PartName="/ppt/theme/themeOverride12.xml" ContentType="application/vnd.openxmlformats-officedocument.themeOverride+xml"/>
  <Override PartName="/ppt/theme/themeOverride13.xml" ContentType="application/vnd.openxmlformats-officedocument.themeOverride+xml"/>
  <Override PartName="/ppt/theme/themeOverride14.xml" ContentType="application/vnd.openxmlformats-officedocument.themeOverride+xml"/>
  <Override PartName="/ppt/theme/themeOverride15.xml" ContentType="application/vnd.openxmlformats-officedocument.themeOverride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705" r:id="rId5"/>
  </p:sldMasterIdLst>
  <p:notesMasterIdLst>
    <p:notesMasterId r:id="rId43"/>
  </p:notesMasterIdLst>
  <p:handoutMasterIdLst>
    <p:handoutMasterId r:id="rId44"/>
  </p:handout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  <p:sldId id="276" r:id="rId26"/>
    <p:sldId id="277" r:id="rId27"/>
    <p:sldId id="278" r:id="rId28"/>
    <p:sldId id="279" r:id="rId29"/>
    <p:sldId id="280" r:id="rId30"/>
    <p:sldId id="281" r:id="rId31"/>
    <p:sldId id="282" r:id="rId32"/>
    <p:sldId id="283" r:id="rId33"/>
    <p:sldId id="284" r:id="rId34"/>
    <p:sldId id="285" r:id="rId35"/>
    <p:sldId id="286" r:id="rId36"/>
    <p:sldId id="287" r:id="rId37"/>
    <p:sldId id="288" r:id="rId38"/>
    <p:sldId id="289" r:id="rId39"/>
    <p:sldId id="290" r:id="rId40"/>
    <p:sldId id="291" r:id="rId41"/>
    <p:sldId id="292" r:id="rId42"/>
  </p:sldIdLst>
  <p:sldSz cx="12192000" cy="6858000"/>
  <p:notesSz cx="6858000" cy="9144000"/>
  <p:defaultTextStyle>
    <a:defPPr>
      <a:defRPr lang="en-US"/>
    </a:defPPr>
    <a:lvl1pPr marL="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18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363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545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727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5909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/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prnWhat="handouts6" frameSlides="1"/>
  <p:clrMru>
    <a:srgbClr val="808000"/>
    <a:srgbClr val="408000"/>
    <a:srgbClr val="108001"/>
    <a:srgbClr val="CBCFD1"/>
    <a:srgbClr val="F0F0F0"/>
    <a:srgbClr val="015068"/>
    <a:srgbClr val="0885AC"/>
    <a:srgbClr val="076F91"/>
    <a:srgbClr val="076E8F"/>
    <a:srgbClr val="06698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96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21E4AEA4-8DFA-4A89-87EB-49C32662AFE0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F5AB1C69-6EDB-4FF4-983F-18BD219EF322}" styleName="Medium Style 2 - Accent 3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3">
              <a:tint val="20000"/>
            </a:schemeClr>
          </a:solidFill>
        </a:fill>
      </a:tcStyle>
    </a:wholeTbl>
    <a:band1H>
      <a:tcStyle>
        <a:tcBdr/>
        <a:fill>
          <a:solidFill>
            <a:schemeClr val="accent3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3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3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3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3"/>
          </a:solidFill>
        </a:fill>
      </a:tcStyle>
    </a:firstRow>
  </a:tblStyle>
  <a:tblStyle styleId="{00A15C55-8517-42AA-B614-E9B94910E393}" styleName="Medium Style 2 - Accent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  <a:tblStyle styleId="{073A0DAA-6AF3-43AB-8588-CEC1D06C72B9}" styleName="Medium Style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4667" autoAdjust="0"/>
    <p:restoredTop sz="96142" autoAdjust="0"/>
  </p:normalViewPr>
  <p:slideViewPr>
    <p:cSldViewPr snapToGrid="0">
      <p:cViewPr varScale="1">
        <p:scale>
          <a:sx n="194" d="100"/>
          <a:sy n="194" d="100"/>
        </p:scale>
        <p:origin x="-232" y="-112"/>
      </p:cViewPr>
      <p:guideLst>
        <p:guide orient="horz" pos="2160"/>
        <p:guide pos="3840"/>
      </p:guideLst>
    </p:cSldViewPr>
  </p:slideViewPr>
  <p:outlineViewPr>
    <p:cViewPr>
      <p:scale>
        <a:sx n="33" d="100"/>
        <a:sy n="33" d="100"/>
      </p:scale>
      <p:origin x="0" y="90784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 snapToGrid="0" showGuides="1">
      <p:cViewPr varScale="1">
        <p:scale>
          <a:sx n="95" d="100"/>
          <a:sy n="95" d="100"/>
        </p:scale>
        <p:origin x="2814" y="96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46" Type="http://schemas.openxmlformats.org/officeDocument/2006/relationships/presProps" Target="presProps.xml"/><Relationship Id="rId47" Type="http://schemas.openxmlformats.org/officeDocument/2006/relationships/viewProps" Target="viewProps.xml"/><Relationship Id="rId48" Type="http://schemas.openxmlformats.org/officeDocument/2006/relationships/theme" Target="theme/theme1.xml"/><Relationship Id="rId49" Type="http://schemas.openxmlformats.org/officeDocument/2006/relationships/tableStyles" Target="tableStyles.xml"/><Relationship Id="rId20" Type="http://schemas.openxmlformats.org/officeDocument/2006/relationships/slide" Target="slides/slide15.xml"/><Relationship Id="rId21" Type="http://schemas.openxmlformats.org/officeDocument/2006/relationships/slide" Target="slides/slide16.xml"/><Relationship Id="rId22" Type="http://schemas.openxmlformats.org/officeDocument/2006/relationships/slide" Target="slides/slide17.xml"/><Relationship Id="rId23" Type="http://schemas.openxmlformats.org/officeDocument/2006/relationships/slide" Target="slides/slide18.xml"/><Relationship Id="rId24" Type="http://schemas.openxmlformats.org/officeDocument/2006/relationships/slide" Target="slides/slide19.xml"/><Relationship Id="rId25" Type="http://schemas.openxmlformats.org/officeDocument/2006/relationships/slide" Target="slides/slide20.xml"/><Relationship Id="rId26" Type="http://schemas.openxmlformats.org/officeDocument/2006/relationships/slide" Target="slides/slide21.xml"/><Relationship Id="rId27" Type="http://schemas.openxmlformats.org/officeDocument/2006/relationships/slide" Target="slides/slide22.xml"/><Relationship Id="rId28" Type="http://schemas.openxmlformats.org/officeDocument/2006/relationships/slide" Target="slides/slide23.xml"/><Relationship Id="rId29" Type="http://schemas.openxmlformats.org/officeDocument/2006/relationships/slide" Target="slides/slide24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customXml" Target="../customXml/item4.xml"/><Relationship Id="rId5" Type="http://schemas.openxmlformats.org/officeDocument/2006/relationships/slideMaster" Target="slideMasters/slideMaster1.xml"/><Relationship Id="rId30" Type="http://schemas.openxmlformats.org/officeDocument/2006/relationships/slide" Target="slides/slide25.xml"/><Relationship Id="rId31" Type="http://schemas.openxmlformats.org/officeDocument/2006/relationships/slide" Target="slides/slide26.xml"/><Relationship Id="rId32" Type="http://schemas.openxmlformats.org/officeDocument/2006/relationships/slide" Target="slides/slide27.xml"/><Relationship Id="rId9" Type="http://schemas.openxmlformats.org/officeDocument/2006/relationships/slide" Target="slides/slide4.xml"/><Relationship Id="rId6" Type="http://schemas.openxmlformats.org/officeDocument/2006/relationships/slide" Target="slides/slide1.xml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3" Type="http://schemas.openxmlformats.org/officeDocument/2006/relationships/slide" Target="slides/slide28.xml"/><Relationship Id="rId34" Type="http://schemas.openxmlformats.org/officeDocument/2006/relationships/slide" Target="slides/slide29.xml"/><Relationship Id="rId35" Type="http://schemas.openxmlformats.org/officeDocument/2006/relationships/slide" Target="slides/slide30.xml"/><Relationship Id="rId36" Type="http://schemas.openxmlformats.org/officeDocument/2006/relationships/slide" Target="slides/slide31.xml"/><Relationship Id="rId10" Type="http://schemas.openxmlformats.org/officeDocument/2006/relationships/slide" Target="slides/slide5.xml"/><Relationship Id="rId11" Type="http://schemas.openxmlformats.org/officeDocument/2006/relationships/slide" Target="slides/slide6.xml"/><Relationship Id="rId12" Type="http://schemas.openxmlformats.org/officeDocument/2006/relationships/slide" Target="slides/slide7.xml"/><Relationship Id="rId13" Type="http://schemas.openxmlformats.org/officeDocument/2006/relationships/slide" Target="slides/slide8.xml"/><Relationship Id="rId14" Type="http://schemas.openxmlformats.org/officeDocument/2006/relationships/slide" Target="slides/slide9.xml"/><Relationship Id="rId15" Type="http://schemas.openxmlformats.org/officeDocument/2006/relationships/slide" Target="slides/slide10.xml"/><Relationship Id="rId16" Type="http://schemas.openxmlformats.org/officeDocument/2006/relationships/slide" Target="slides/slide11.xml"/><Relationship Id="rId17" Type="http://schemas.openxmlformats.org/officeDocument/2006/relationships/slide" Target="slides/slide12.xml"/><Relationship Id="rId18" Type="http://schemas.openxmlformats.org/officeDocument/2006/relationships/slide" Target="slides/slide13.xml"/><Relationship Id="rId19" Type="http://schemas.openxmlformats.org/officeDocument/2006/relationships/slide" Target="slides/slide14.xml"/><Relationship Id="rId37" Type="http://schemas.openxmlformats.org/officeDocument/2006/relationships/slide" Target="slides/slide32.xml"/><Relationship Id="rId38" Type="http://schemas.openxmlformats.org/officeDocument/2006/relationships/slide" Target="slides/slide33.xml"/><Relationship Id="rId39" Type="http://schemas.openxmlformats.org/officeDocument/2006/relationships/slide" Target="slides/slide34.xml"/><Relationship Id="rId40" Type="http://schemas.openxmlformats.org/officeDocument/2006/relationships/slide" Target="slides/slide35.xml"/><Relationship Id="rId41" Type="http://schemas.openxmlformats.org/officeDocument/2006/relationships/slide" Target="slides/slide36.xml"/><Relationship Id="rId42" Type="http://schemas.openxmlformats.org/officeDocument/2006/relationships/slide" Target="slides/slide37.xml"/><Relationship Id="rId43" Type="http://schemas.openxmlformats.org/officeDocument/2006/relationships/notesMaster" Target="notesMasters/notesMaster1.xml"/><Relationship Id="rId44" Type="http://schemas.openxmlformats.org/officeDocument/2006/relationships/handoutMaster" Target="handoutMasters/handoutMaster1.xml"/><Relationship Id="rId45" Type="http://schemas.openxmlformats.org/officeDocument/2006/relationships/printerSettings" Target="printerSettings/printerSettings1.bin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E60895-255A-1C4C-8A7B-48A6FCC47E92}" type="datetime1">
              <a:rPr lang="en-CA" smtClean="0">
                <a:latin typeface="Arial" panose="020B0604020202020204" pitchFamily="34" charset="0"/>
                <a:cs typeface="Arial" panose="020B0604020202020204" pitchFamily="34" charset="0"/>
              </a:rPr>
              <a:t>4/13/15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sz="900" dirty="0" smtClean="0">
              <a:solidFill>
                <a:srgbClr val="000000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6248399" y="8685213"/>
            <a:ext cx="6080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980CB99-47E3-46F4-AAEB-3919FBEFC014}" type="slidenum">
              <a:rPr lang="en-US" smtClean="0">
                <a:latin typeface="Arial" panose="020B0604020202020204" pitchFamily="34" charset="0"/>
                <a:cs typeface="Arial" panose="020B0604020202020204" pitchFamily="34" charset="0"/>
              </a:rPr>
              <a:pPr/>
              <a:t>‹#›</a:t>
            </a:fld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2829016387"/>
      </p:ext>
    </p:extLst>
  </p:cSld>
  <p:clrMap bg1="lt1" tx1="dk1" bg2="lt2" tx2="dk2" accent1="accent1" accent2="accent2" accent3="accent3" accent4="accent4" accent5="accent5" accent6="accent6" hlink="hlink" folHlink="folHlink"/>
  <p:hf dt="0"/>
</p:handoutMaster>
</file>

<file path=ppt/media/image18.png>
</file>

<file path=ppt/media/image2.png>
</file>

<file path=ppt/media/image3.png>
</file>

<file path=ppt/media/image4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 bwMode="ltGray"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BFFFB994-B51A-7449-B85A-B64DF9DCCDDC}" type="datetime1">
              <a:rPr lang="en-CA" smtClean="0"/>
              <a:pPr/>
              <a:t>4/13/15</a:t>
            </a:fld>
            <a:endParaRPr lang="en-US" dirty="0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 dirty="0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 smtClean="0"/>
              <a:t>Click to edit Master text styles</a:t>
            </a:r>
          </a:p>
          <a:p>
            <a:pPr lvl="1"/>
            <a:r>
              <a:rPr lang="en-US" dirty="0" smtClean="0"/>
              <a:t>Second level</a:t>
            </a:r>
          </a:p>
          <a:p>
            <a:pPr lvl="2"/>
            <a:r>
              <a:rPr lang="en-US" dirty="0" smtClean="0"/>
              <a:t>Third level</a:t>
            </a:r>
          </a:p>
          <a:p>
            <a:pPr lvl="3"/>
            <a:r>
              <a:rPr lang="en-US" dirty="0" smtClean="0"/>
              <a:t>Fourth level</a:t>
            </a:r>
          </a:p>
          <a:p>
            <a:pPr lvl="4"/>
            <a:r>
              <a:rPr lang="en-US" dirty="0" smtClean="0"/>
              <a:t>Fifth level</a:t>
            </a:r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6172199" y="8685213"/>
            <a:ext cx="684213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fld id="{8B263312-38AA-4E1E-B2B5-0F8F122B24FE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8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dirty="0"/>
          </a:p>
        </p:txBody>
      </p:sp>
      <p:sp>
        <p:nvSpPr>
          <p:cNvPr id="9" name="Footer Placeholder 3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62484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>
                <a:latin typeface="Arial" panose="020B0604020202020204" pitchFamily="34" charset="0"/>
                <a:cs typeface="Arial" panose="020B0604020202020204" pitchFamily="34" charset="0"/>
              </a:defRPr>
            </a:lvl1pPr>
          </a:lstStyle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24071592"/>
      </p:ext>
    </p:extLst>
  </p:cSld>
  <p:clrMap bg1="lt1" tx1="dk1" bg2="lt2" tx2="dk2" accent1="accent1" accent2="accent2" accent3="accent3" accent4="accent4" accent5="accent5" accent6="accent6" hlink="hlink" folHlink="folHlink"/>
  <p:hf dt="0"/>
  <p:notesStyle>
    <a:lvl1pPr marL="0" algn="l" defTabSz="914363" rtl="0" eaLnBrk="1" latinLnBrk="0" hangingPunct="1">
      <a:lnSpc>
        <a:spcPct val="90000"/>
      </a:lnSpc>
      <a:spcAft>
        <a:spcPts val="333"/>
      </a:spcAft>
      <a:defRPr sz="900" kern="1200">
        <a:solidFill>
          <a:schemeClr val="tx1"/>
        </a:solidFill>
        <a:latin typeface="Arial" panose="020B0604020202020204" pitchFamily="34" charset="0"/>
        <a:ea typeface="+mn-ea"/>
        <a:cs typeface="Arial" panose="020B0604020202020204" pitchFamily="34" charset="0"/>
      </a:defRPr>
    </a:lvl1pPr>
    <a:lvl2pPr marL="212981" indent="-105829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2pPr>
    <a:lvl3pPr marL="328070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3pPr>
    <a:lvl4pPr marL="482846" indent="-146838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4pPr>
    <a:lvl5pPr marL="615132" indent="-115090" algn="l" defTabSz="914363" rtl="0" eaLnBrk="1" latinLnBrk="0" hangingPunct="1">
      <a:lnSpc>
        <a:spcPct val="90000"/>
      </a:lnSpc>
      <a:spcAft>
        <a:spcPts val="333"/>
      </a:spcAft>
      <a:buFont typeface="Arial" pitchFamily="34" charset="0"/>
      <a:buChar char="•"/>
      <a:defRPr sz="900" kern="1200">
        <a:solidFill>
          <a:schemeClr val="tx1"/>
        </a:solidFill>
        <a:latin typeface="Arial" panose="020B0604020202020204" pitchFamily="34" charset="0"/>
        <a:ea typeface="+mn-ea"/>
        <a:cs typeface="+mn-cs"/>
      </a:defRPr>
    </a:lvl5pPr>
    <a:lvl6pPr marL="2285909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090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272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454" algn="l" defTabSz="914363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32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B263312-38AA-4E1E-B2B5-0F8F122B24FE}" type="slidenum">
              <a:rPr lang="en-US" smtClean="0"/>
              <a:pPr/>
              <a:t>32</a:t>
            </a:fld>
            <a:endParaRPr lang="en-US" dirty="0"/>
          </a:p>
        </p:txBody>
      </p:sp>
      <p:sp>
        <p:nvSpPr>
          <p:cNvPr id="5" name="Header Placeholder 4"/>
          <p:cNvSpPr>
            <a:spLocks noGrp="1"/>
          </p:cNvSpPr>
          <p:nvPr>
            <p:ph type="hd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2"/>
          </p:nvPr>
        </p:nvSpPr>
        <p:spPr/>
        <p:txBody>
          <a:bodyPr/>
          <a:lstStyle/>
          <a:p>
            <a:endParaRPr lang="en-US" sz="900" dirty="0" smtClean="0">
              <a:solidFill>
                <a:srgbClr val="0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1177359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9.emf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emf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1.emf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2.emf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.xml"/><Relationship Id="rId2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2.xml"/><Relationship Id="rId2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3.emf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4.emf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5.emf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hyperlink" Target="http://www.getchef.com" TargetMode="External"/><Relationship Id="rId4" Type="http://schemas.openxmlformats.org/officeDocument/2006/relationships/hyperlink" Target="http://creativecommons.org/licenses/by-sa/4.0/" TargetMode="External"/><Relationship Id="rId5" Type="http://schemas.openxmlformats.org/officeDocument/2006/relationships/image" Target="../media/image3.png"/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5.xml"/><Relationship Id="rId2" Type="http://schemas.openxmlformats.org/officeDocument/2006/relationships/slideMaster" Target="../slideMasters/slideMaster1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6.xml"/><Relationship Id="rId2" Type="http://schemas.openxmlformats.org/officeDocument/2006/relationships/slideMaster" Target="../slideMasters/slideMaster1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7.xml"/><Relationship Id="rId2" Type="http://schemas.openxmlformats.org/officeDocument/2006/relationships/slideMaster" Target="../slideMasters/slideMaster1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8.xml"/><Relationship Id="rId2" Type="http://schemas.openxmlformats.org/officeDocument/2006/relationships/slideMaster" Target="../slideMasters/slideMaster1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9.xml"/><Relationship Id="rId2" Type="http://schemas.openxmlformats.org/officeDocument/2006/relationships/slideMaster" Target="../slideMasters/slideMaster1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0.xml"/><Relationship Id="rId2" Type="http://schemas.openxmlformats.org/officeDocument/2006/relationships/slideMaster" Target="../slideMasters/slideMaster1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1.xml"/><Relationship Id="rId2" Type="http://schemas.openxmlformats.org/officeDocument/2006/relationships/slideMaster" Target="../slideMasters/slideMaster1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2.xml"/><Relationship Id="rId2" Type="http://schemas.openxmlformats.org/officeDocument/2006/relationships/slideMaster" Target="../slideMasters/slideMaster1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3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4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themeOverride" Target="../theme/themeOverride15.xml"/><Relationship Id="rId2" Type="http://schemas.openxmlformats.org/officeDocument/2006/relationships/slideMaster" Target="../slideMasters/slideMaster1.xml"/><Relationship Id="rId3" Type="http://schemas.openxmlformats.org/officeDocument/2006/relationships/image" Target="../media/image16.emf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7.emf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8.png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4.png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2.png"/><Relationship Id="rId3" Type="http://schemas.openxmlformats.org/officeDocument/2006/relationships/image" Target="../media/image5.emf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6.emf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7.emf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8.emf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</p:spTree>
    <p:extLst>
      <p:ext uri="{BB962C8B-B14F-4D97-AF65-F5344CB8AC3E}">
        <p14:creationId xmlns:p14="http://schemas.microsoft.com/office/powerpoint/2010/main" val="34793795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ncept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102720" y="366109"/>
            <a:ext cx="8665715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CONCEPT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Concept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grpSp>
        <p:nvGrpSpPr>
          <p:cNvPr id="20" name="Group 19"/>
          <p:cNvGrpSpPr/>
          <p:nvPr userDrawn="1"/>
        </p:nvGrpSpPr>
        <p:grpSpPr>
          <a:xfrm>
            <a:off x="9546446" y="1055549"/>
            <a:ext cx="1930821" cy="1783840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6" name="Isosceles Triangle 15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3758" y="716808"/>
            <a:ext cx="2608891" cy="2101608"/>
          </a:xfrm>
          <a:prstGeom prst="rect">
            <a:avLst/>
          </a:prstGeom>
        </p:spPr>
      </p:pic>
      <p:sp>
        <p:nvSpPr>
          <p:cNvPr id="14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13604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 - Objectiv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25" name="TextBox 24"/>
          <p:cNvSpPr txBox="1"/>
          <p:nvPr userDrawn="1"/>
        </p:nvSpPr>
        <p:spPr bwMode="white">
          <a:xfrm>
            <a:off x="1671512" y="3847483"/>
            <a:ext cx="8833801" cy="588329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r>
              <a:rPr lang="en-US" sz="2400" b="1" dirty="0" smtClean="0"/>
              <a:t>OBJECTIVE:</a:t>
            </a:r>
            <a:endParaRPr lang="en-US" sz="2400" b="1" dirty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4492072"/>
            <a:ext cx="8488899" cy="1391217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A concrete list of steps to accomplish.</a:t>
            </a:r>
          </a:p>
          <a:p>
            <a:pPr lvl="0"/>
            <a:endParaRPr lang="en-US" dirty="0" smtClean="0"/>
          </a:p>
          <a:p>
            <a:pPr lvl="0"/>
            <a:r>
              <a:rPr lang="en-US" dirty="0" smtClean="0"/>
              <a:t>One</a:t>
            </a:r>
          </a:p>
          <a:p>
            <a:pPr lvl="0"/>
            <a:r>
              <a:rPr lang="en-US" dirty="0" smtClean="0"/>
              <a:t>Two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Should I use a leading question that gives an overview of the lab?</a:t>
            </a:r>
            <a:endParaRPr lang="en-US" dirty="0"/>
          </a:p>
        </p:txBody>
      </p:sp>
      <p:pic>
        <p:nvPicPr>
          <p:cNvPr id="30" name="Picture 29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7375460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Lab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LAB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Lab 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78707" y="413590"/>
            <a:ext cx="233877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8558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xerci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EXERCISE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Exercise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Problem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  <p:pic>
        <p:nvPicPr>
          <p:cNvPr id="9" name="Picture 8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1892" y="362154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36150656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Version Contro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961841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COMMIT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Commit Your Work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  <a:latin typeface="Inconsolata"/>
                <a:cs typeface="Inconsolata"/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err="1" smtClean="0"/>
              <a:t>git</a:t>
            </a:r>
            <a:r>
              <a:rPr lang="en-US" dirty="0" smtClean="0"/>
              <a:t> commit -m "message"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877974" y="224190"/>
            <a:ext cx="1956668" cy="260889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37164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 and Success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12" name="Title 1"/>
          <p:cNvSpPr txBox="1">
            <a:spLocks/>
          </p:cNvSpPr>
          <p:nvPr userDrawn="1"/>
        </p:nvSpPr>
        <p:spPr bwMode="white">
          <a:xfrm>
            <a:off x="6177067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Success</a:t>
            </a:r>
            <a:endParaRPr lang="en-US" dirty="0"/>
          </a:p>
        </p:txBody>
      </p:sp>
      <p:sp>
        <p:nvSpPr>
          <p:cNvPr id="13" name="Title 1"/>
          <p:cNvSpPr txBox="1">
            <a:spLocks/>
          </p:cNvSpPr>
          <p:nvPr userDrawn="1"/>
        </p:nvSpPr>
        <p:spPr bwMode="white">
          <a:xfrm>
            <a:off x="467075" y="234494"/>
            <a:ext cx="5489456" cy="620683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>
            <a:lvl1pPr algn="ctr" defTabSz="914363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lang="en-US" sz="4400" b="1" kern="1200" cap="none" spc="0" baseline="0">
                <a:ln w="3175">
                  <a:noFill/>
                </a:ln>
                <a:solidFill>
                  <a:schemeClr val="accent1"/>
                </a:solidFill>
                <a:effectLst/>
                <a:latin typeface="+mj-lt"/>
                <a:ea typeface="+mn-ea"/>
                <a:cs typeface="Arial" charset="0"/>
              </a:defRPr>
            </a:lvl1pPr>
          </a:lstStyle>
          <a:p>
            <a:r>
              <a:rPr lang="en-US" dirty="0" smtClean="0"/>
              <a:t>Problem</a:t>
            </a:r>
            <a:endParaRPr lang="en-US" dirty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50607295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parison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Rectangle 29"/>
          <p:cNvSpPr/>
          <p:nvPr userDrawn="1"/>
        </p:nvSpPr>
        <p:spPr bwMode="auto">
          <a:xfrm>
            <a:off x="0" y="0"/>
            <a:ext cx="6067034" cy="685800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7" name="Content Placeholder 5"/>
          <p:cNvSpPr>
            <a:spLocks noGrp="1"/>
          </p:cNvSpPr>
          <p:nvPr>
            <p:ph sz="quarter" idx="14"/>
          </p:nvPr>
        </p:nvSpPr>
        <p:spPr>
          <a:xfrm>
            <a:off x="459364" y="1019150"/>
            <a:ext cx="5483226" cy="5295000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7"/>
            <a:ext cx="5483226" cy="5302035"/>
          </a:xfrm>
        </p:spPr>
        <p:txBody>
          <a:bodyPr lIns="91440" tIns="91440">
            <a:norm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4201180" y="415317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4" name="TextBox 3"/>
          <p:cNvSpPr txBox="1"/>
          <p:nvPr userDrawn="1"/>
        </p:nvSpPr>
        <p:spPr bwMode="white">
          <a:xfrm>
            <a:off x="6458262" y="39726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cxnSp>
        <p:nvCxnSpPr>
          <p:cNvPr id="17" name="Straight Connector 16"/>
          <p:cNvCxnSpPr/>
          <p:nvPr userDrawn="1"/>
        </p:nvCxnSpPr>
        <p:spPr>
          <a:xfrm flipV="1">
            <a:off x="463454" y="878787"/>
            <a:ext cx="5483202" cy="6980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cxnSp>
        <p:nvCxnSpPr>
          <p:cNvPr id="22" name="Straight Connector 21"/>
          <p:cNvCxnSpPr/>
          <p:nvPr userDrawn="1"/>
        </p:nvCxnSpPr>
        <p:spPr>
          <a:xfrm flipV="1">
            <a:off x="6177302" y="884806"/>
            <a:ext cx="5481274" cy="961"/>
          </a:xfrm>
          <a:prstGeom prst="line">
            <a:avLst/>
          </a:prstGeom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5" name="Text Placeholder 14"/>
          <p:cNvSpPr>
            <a:spLocks noGrp="1"/>
          </p:cNvSpPr>
          <p:nvPr>
            <p:ph type="body" sz="quarter" idx="15" hasCustomPrompt="1"/>
          </p:nvPr>
        </p:nvSpPr>
        <p:spPr>
          <a:xfrm>
            <a:off x="444997" y="201013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Pros</a:t>
            </a:r>
            <a:endParaRPr lang="en-US" dirty="0"/>
          </a:p>
        </p:txBody>
      </p:sp>
      <p:sp>
        <p:nvSpPr>
          <p:cNvPr id="19" name="Text Placeholder 14"/>
          <p:cNvSpPr>
            <a:spLocks noGrp="1"/>
          </p:cNvSpPr>
          <p:nvPr>
            <p:ph type="body" sz="quarter" idx="16" hasCustomPrompt="1"/>
          </p:nvPr>
        </p:nvSpPr>
        <p:spPr>
          <a:xfrm>
            <a:off x="6153541" y="194656"/>
            <a:ext cx="5532437" cy="627062"/>
          </a:xfrm>
        </p:spPr>
        <p:txBody>
          <a:bodyPr anchor="ctr">
            <a:noAutofit/>
          </a:bodyPr>
          <a:lstStyle>
            <a:lvl1pPr marL="0" indent="0" algn="ctr">
              <a:buFontTx/>
              <a:buNone/>
              <a:defRPr sz="4400" b="1" i="0" baseline="0">
                <a:solidFill>
                  <a:schemeClr val="accent1"/>
                </a:solidFill>
              </a:defRPr>
            </a:lvl1pPr>
          </a:lstStyle>
          <a:p>
            <a:pPr lvl="0"/>
            <a:r>
              <a:rPr lang="en-US" dirty="0" smtClean="0"/>
              <a:t>Cons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59970619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iscuss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9" name="TextBox 8"/>
          <p:cNvSpPr txBox="1"/>
          <p:nvPr userDrawn="1"/>
        </p:nvSpPr>
        <p:spPr bwMode="white">
          <a:xfrm>
            <a:off x="102719" y="366109"/>
            <a:ext cx="11271033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DISCUSSION</a:t>
            </a:r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787328" y="239091"/>
            <a:ext cx="3130528" cy="2434855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Discussion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8803"/>
            <a:ext cx="8230599" cy="1908215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About what …</a:t>
            </a:r>
          </a:p>
          <a:p>
            <a:r>
              <a:rPr lang="en-US" dirty="0" smtClean="0"/>
              <a:t>About this …</a:t>
            </a:r>
          </a:p>
          <a:p>
            <a:r>
              <a:rPr lang="en-US" dirty="0" smtClean="0"/>
              <a:t>Something about …</a:t>
            </a:r>
          </a:p>
          <a:p>
            <a:r>
              <a:rPr lang="en-US" dirty="0" smtClean="0"/>
              <a:t>And maybe another about?</a:t>
            </a:r>
          </a:p>
        </p:txBody>
      </p:sp>
    </p:spTree>
    <p:extLst>
      <p:ext uri="{BB962C8B-B14F-4D97-AF65-F5344CB8AC3E}">
        <p14:creationId xmlns:p14="http://schemas.microsoft.com/office/powerpoint/2010/main" val="24101973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Loca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LOCAL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Locally</a:t>
            </a:r>
            <a:endParaRPr lang="en-US" dirty="0"/>
          </a:p>
        </p:txBody>
      </p:sp>
      <p:pic>
        <p:nvPicPr>
          <p:cNvPr id="7" name="Picture 6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83954" y="1074821"/>
            <a:ext cx="528112" cy="403418"/>
          </a:xfrm>
          <a:prstGeom prst="rect">
            <a:avLst/>
          </a:prstGeom>
        </p:spPr>
      </p:pic>
      <p:sp>
        <p:nvSpPr>
          <p:cNvPr id="9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sp>
        <p:nvSpPr>
          <p:cNvPr id="10" name="Rectangle 9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22345948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Remo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Command Run Remotely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736971"/>
            <a:ext cx="10817770" cy="4572389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1800">
                <a:solidFill>
                  <a:srgbClr val="FFFFFF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Three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Four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3" name="TextBox 2"/>
          <p:cNvSpPr txBox="1"/>
          <p:nvPr userDrawn="1"/>
        </p:nvSpPr>
        <p:spPr>
          <a:xfrm>
            <a:off x="10256178" y="5850555"/>
            <a:ext cx="1312116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2400" dirty="0" smtClean="0">
                <a:solidFill>
                  <a:srgbClr val="FFFFFF">
                    <a:alpha val="50000"/>
                  </a:srgbClr>
                </a:solidFill>
              </a:rPr>
              <a:t>REMOTE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1"/>
            <a:ext cx="10816896" cy="547339"/>
          </a:xfrm>
          <a:solidFill>
            <a:schemeClr val="tx2">
              <a:lumMod val="95000"/>
              <a:lumOff val="5000"/>
            </a:schemeClr>
          </a:solidFill>
        </p:spPr>
        <p:txBody>
          <a:bodyPr lIns="91440" tIns="0" bIns="0" anchor="ctr" anchorCtr="0">
            <a:noAutofit/>
          </a:bodyPr>
          <a:lstStyle>
            <a:lvl1pPr marL="0" indent="0">
              <a:lnSpc>
                <a:spcPct val="100000"/>
              </a:lnSpc>
              <a:buNone/>
              <a:defRPr sz="280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Enter Command</a:t>
            </a:r>
            <a:endParaRPr lang="en-US" dirty="0"/>
          </a:p>
        </p:txBody>
      </p:sp>
      <p:pic>
        <p:nvPicPr>
          <p:cNvPr id="6" name="Picture 5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175429" y="1099041"/>
            <a:ext cx="557822" cy="354978"/>
          </a:xfrm>
          <a:prstGeom prst="rect">
            <a:avLst/>
          </a:prstGeom>
        </p:spPr>
      </p:pic>
      <p:sp>
        <p:nvSpPr>
          <p:cNvPr id="7" name="Rectangle 6"/>
          <p:cNvSpPr/>
          <p:nvPr userDrawn="1"/>
        </p:nvSpPr>
        <p:spPr bwMode="auto">
          <a:xfrm>
            <a:off x="840425" y="2428031"/>
            <a:ext cx="10813469" cy="429574"/>
          </a:xfrm>
          <a:prstGeom prst="rect">
            <a:avLst/>
          </a:prstGeom>
          <a:solidFill>
            <a:schemeClr val="accent1">
              <a:alpha val="5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0019960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esentation Title Slide - Creative Commons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44022"/>
            <a:ext cx="8229600" cy="1003163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60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Presentation Title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3011686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sp>
        <p:nvSpPr>
          <p:cNvPr id="4" name="Text Placeholder 7"/>
          <p:cNvSpPr>
            <a:spLocks noGrp="1"/>
          </p:cNvSpPr>
          <p:nvPr>
            <p:ph type="body" sz="quarter" idx="10"/>
          </p:nvPr>
        </p:nvSpPr>
        <p:spPr bwMode="white">
          <a:xfrm>
            <a:off x="2260314" y="3507225"/>
            <a:ext cx="8229600" cy="553998"/>
          </a:xfrm>
        </p:spPr>
        <p:txBody>
          <a:bodyPr wrap="square" lIns="91440" tIns="91440" rIns="91440" bIns="91440">
            <a:normAutofit/>
          </a:bodyPr>
          <a:lstStyle>
            <a:lvl1pPr marL="0" indent="0">
              <a:buNone/>
              <a:defRPr sz="2400" b="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231775" indent="0">
              <a:buNone/>
              <a:defRPr sz="1600" b="1"/>
            </a:lvl2pPr>
            <a:lvl3pPr marL="457200" indent="0">
              <a:buNone/>
              <a:defRPr sz="1600" b="1"/>
            </a:lvl3pPr>
            <a:lvl4pPr marL="630238" indent="0">
              <a:buNone/>
              <a:defRPr sz="1600" b="1"/>
            </a:lvl4pPr>
            <a:lvl5pPr marL="801687" indent="0">
              <a:buNone/>
              <a:defRPr sz="1600" b="1"/>
            </a:lvl5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TextBox 5"/>
          <p:cNvSpPr txBox="1"/>
          <p:nvPr userDrawn="1"/>
        </p:nvSpPr>
        <p:spPr>
          <a:xfrm>
            <a:off x="3790459" y="6336158"/>
            <a:ext cx="4572002" cy="369332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ctr"/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Chef Fundamentals by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3"/>
              </a:rPr>
              <a:t>Chef Software, Inc.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 is licensed under a 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  <a:hlinkClick r:id="rId4"/>
              </a:rPr>
              <a:t>Creative Commons Attribution-ShareAlike 4.0 International License</a:t>
            </a:r>
            <a:r>
              <a:rPr lang="en-US" sz="1200" dirty="0" smtClean="0">
                <a:solidFill>
                  <a:schemeClr val="accent3">
                    <a:lumMod val="50000"/>
                  </a:schemeClr>
                </a:solidFill>
              </a:rPr>
              <a:t>.</a:t>
            </a:r>
          </a:p>
        </p:txBody>
      </p:sp>
      <p:pic>
        <p:nvPicPr>
          <p:cNvPr id="7" name="Picture 6" descr="by-sa.png"/>
          <p:cNvPicPr>
            <a:picLocks noChangeAspect="1"/>
          </p:cNvPicPr>
          <p:nvPr userDrawn="1"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5473700" y="5870331"/>
            <a:ext cx="1228344" cy="42976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004261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 Sit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908420" y="1002862"/>
            <a:ext cx="10749304" cy="424793"/>
          </a:xfrm>
          <a:ln>
            <a:noFill/>
          </a:ln>
        </p:spPr>
        <p:style>
          <a:lnRef idx="2">
            <a:schemeClr val="accent1"/>
          </a:lnRef>
          <a:fillRef idx="1">
            <a:schemeClr val="lt1"/>
          </a:fillRef>
          <a:effectRef idx="0">
            <a:schemeClr val="accent1"/>
          </a:effectRef>
          <a:fontRef idx="none"/>
        </p:style>
        <p:txBody>
          <a:bodyPr lIns="91440" tIns="0" bIns="0" anchor="ctr" anchorCtr="0">
            <a:normAutofit/>
          </a:bodyPr>
          <a:lstStyle>
            <a:lvl1pPr marL="0" indent="0">
              <a:buNone/>
              <a:defRPr sz="3200">
                <a:solidFill>
                  <a:srgbClr val="3E4346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https://</a:t>
            </a:r>
            <a:r>
              <a:rPr lang="en-US" dirty="0" err="1" smtClean="0"/>
              <a:t>docs.chef.io</a:t>
            </a:r>
            <a:r>
              <a:rPr lang="en-US" dirty="0" smtClean="0"/>
              <a:t>/chef/</a:t>
            </a:r>
            <a:r>
              <a:rPr lang="en-US" dirty="0" err="1" smtClean="0"/>
              <a:t>resources.html</a:t>
            </a:r>
            <a:endParaRPr lang="en-US" dirty="0"/>
          </a:p>
        </p:txBody>
      </p:sp>
      <p:sp>
        <p:nvSpPr>
          <p:cNvPr id="15" name="Picture Placeholder 14"/>
          <p:cNvSpPr>
            <a:spLocks noGrp="1"/>
          </p:cNvSpPr>
          <p:nvPr>
            <p:ph type="pic" sz="quarter" idx="12"/>
          </p:nvPr>
        </p:nvSpPr>
        <p:spPr>
          <a:xfrm>
            <a:off x="908322" y="1574799"/>
            <a:ext cx="10763202" cy="4750715"/>
          </a:xfrm>
        </p:spPr>
        <p:txBody>
          <a:bodyPr/>
          <a:lstStyle/>
          <a:p>
            <a:r>
              <a:rPr lang="en-US" smtClean="0"/>
              <a:t>Drag picture to placeholder or click icon to add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905790" y="228599"/>
            <a:ext cx="10752809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Documentation</a:t>
            </a:r>
            <a:endParaRPr lang="en-US" dirty="0"/>
          </a:p>
        </p:txBody>
      </p:sp>
      <p:sp>
        <p:nvSpPr>
          <p:cNvPr id="13" name="TextBox 12"/>
          <p:cNvSpPr txBox="1"/>
          <p:nvPr userDrawn="1"/>
        </p:nvSpPr>
        <p:spPr bwMode="white">
          <a:xfrm>
            <a:off x="8426171" y="-873891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353516220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6335755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Code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6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14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5" y="2081915"/>
            <a:ext cx="11194433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7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466072" y="2583422"/>
            <a:ext cx="11194433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8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15760994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66464990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Righ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5483203" cy="529815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6175375" y="1011208"/>
            <a:ext cx="5483226" cy="529500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546445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1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546445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4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457928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817217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mmand - Conten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solidFill>
            <a:schemeClr val="tx2"/>
          </a:solidFill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solidFill>
                  <a:schemeClr val="bg1"/>
                </a:solidFill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$ command text ...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63763131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Code - Content - URL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Code with Content Below and Docs URL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57435" y="1011207"/>
            <a:ext cx="11201141" cy="2558113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9" name="Content Placeholder 5"/>
          <p:cNvSpPr>
            <a:spLocks noGrp="1"/>
          </p:cNvSpPr>
          <p:nvPr>
            <p:ph sz="quarter" idx="12"/>
          </p:nvPr>
        </p:nvSpPr>
        <p:spPr>
          <a:xfrm>
            <a:off x="457435" y="3749893"/>
            <a:ext cx="11201166" cy="2556315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1" hasCustomPrompt="1"/>
          </p:nvPr>
        </p:nvSpPr>
        <p:spPr>
          <a:xfrm>
            <a:off x="458126" y="2081915"/>
            <a:ext cx="11194432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466073" y="2583422"/>
            <a:ext cx="11194432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  <p:sp>
        <p:nvSpPr>
          <p:cNvPr id="11" name="Content Placeholder 3"/>
          <p:cNvSpPr>
            <a:spLocks noGrp="1"/>
          </p:cNvSpPr>
          <p:nvPr>
            <p:ph sz="quarter" idx="14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215213249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19" name="Text Placeholder 13"/>
          <p:cNvSpPr>
            <a:spLocks noGrp="1"/>
          </p:cNvSpPr>
          <p:nvPr>
            <p:ph type="body" sz="quarter" idx="12" hasCustomPrompt="1"/>
          </p:nvPr>
        </p:nvSpPr>
        <p:spPr>
          <a:xfrm>
            <a:off x="843334" y="265372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20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51281" y="315523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45614775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Below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/>
            </a:lvl1pPr>
          </a:lstStyle>
          <a:p>
            <a:r>
              <a:rPr lang="en-US" dirty="0" smtClean="0"/>
              <a:t>Modify File with Content Below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10817770" cy="254000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 baseline="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7" name="Content Placeholder 5"/>
          <p:cNvSpPr>
            <a:spLocks noGrp="1"/>
          </p:cNvSpPr>
          <p:nvPr>
            <p:ph sz="quarter" idx="12"/>
          </p:nvPr>
        </p:nvSpPr>
        <p:spPr>
          <a:xfrm>
            <a:off x="840828" y="4215384"/>
            <a:ext cx="10817771" cy="2194560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9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3" y="2647709"/>
            <a:ext cx="10803205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10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0" y="3149216"/>
            <a:ext cx="10803205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95837322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658979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File - Content Right">
    <p:bg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457200" y="228599"/>
            <a:ext cx="11201400" cy="620683"/>
          </a:xfrm>
        </p:spPr>
        <p:txBody>
          <a:bodyPr/>
          <a:lstStyle>
            <a:lvl1pPr>
              <a:defRPr sz="4400" baseline="0"/>
            </a:lvl1pPr>
          </a:lstStyle>
          <a:p>
            <a:r>
              <a:rPr lang="en-US" dirty="0" smtClean="0"/>
              <a:t>Modify File with Content Right</a:t>
            </a:r>
            <a:endParaRPr lang="en-US" dirty="0"/>
          </a:p>
        </p:txBody>
      </p:sp>
      <p:sp>
        <p:nvSpPr>
          <p:cNvPr id="16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840828" y="1585310"/>
            <a:ext cx="5298965" cy="4724050"/>
          </a:xfrm>
          <a:ln w="12700">
            <a:solidFill>
              <a:schemeClr val="tx2"/>
            </a:solidFill>
            <a:prstDash val="dash"/>
          </a:ln>
        </p:spPr>
        <p:txBody>
          <a:bodyPr lIns="91440" tIns="45720" rIns="91440" bIns="45720">
            <a:normAutofit/>
          </a:bodyPr>
          <a:lstStyle>
            <a:lvl1pPr marL="0" marR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 sz="28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Body Level One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Two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Removed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Added Source Line</a:t>
            </a:r>
          </a:p>
          <a:p>
            <a:pPr marL="0" marR="0" lvl="0" indent="0" algn="l" defTabSz="914363" rtl="0" eaLnBrk="1" fontAlgn="auto" latinLnBrk="0" hangingPunct="1">
              <a:lnSpc>
                <a:spcPct val="100000"/>
              </a:lnSpc>
              <a:spcBef>
                <a:spcPts val="600"/>
              </a:spcBef>
              <a:spcAft>
                <a:spcPts val="0"/>
              </a:spcAft>
              <a:buClrTx/>
              <a:buSzPct val="90000"/>
              <a:buFont typeface="Arial" pitchFamily="34" charset="0"/>
              <a:buNone/>
              <a:tabLst/>
              <a:defRPr/>
            </a:pPr>
            <a:r>
              <a:rPr lang="en-US" dirty="0" smtClean="0"/>
              <a:t>Body Level Five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11" hasCustomPrompt="1"/>
          </p:nvPr>
        </p:nvSpPr>
        <p:spPr>
          <a:xfrm>
            <a:off x="840828" y="1002862"/>
            <a:ext cx="10816896" cy="424793"/>
          </a:xfrm>
          <a:solidFill>
            <a:schemeClr val="bg1">
              <a:lumMod val="85000"/>
              <a:alpha val="50000"/>
            </a:schemeClr>
          </a:solidFill>
        </p:spPr>
        <p:txBody>
          <a:bodyPr lIns="91440" bIns="91440" anchor="ctr" anchorCtr="0">
            <a:normAutofit/>
          </a:bodyPr>
          <a:lstStyle>
            <a:lvl1pPr marL="0" indent="0">
              <a:buNone/>
              <a:defRPr sz="3200">
                <a:latin typeface="Inconsolata"/>
                <a:cs typeface="Inconsolata"/>
              </a:defRPr>
            </a:lvl1pPr>
          </a:lstStyle>
          <a:p>
            <a:pPr lvl="0"/>
            <a:r>
              <a:rPr lang="en-US" dirty="0" smtClean="0"/>
              <a:t>/path/to/file</a:t>
            </a:r>
            <a:endParaRPr lang="en-US" dirty="0"/>
          </a:p>
        </p:txBody>
      </p:sp>
      <p:pic>
        <p:nvPicPr>
          <p:cNvPr id="13" name="Picture 12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452383" y="1001986"/>
            <a:ext cx="309618" cy="428703"/>
          </a:xfrm>
          <a:prstGeom prst="rect">
            <a:avLst/>
          </a:prstGeom>
        </p:spPr>
      </p:pic>
      <p:sp>
        <p:nvSpPr>
          <p:cNvPr id="6" name="Content Placeholder 5"/>
          <p:cNvSpPr>
            <a:spLocks noGrp="1"/>
          </p:cNvSpPr>
          <p:nvPr>
            <p:ph sz="quarter" idx="12"/>
          </p:nvPr>
        </p:nvSpPr>
        <p:spPr>
          <a:xfrm>
            <a:off x="6358759" y="1585310"/>
            <a:ext cx="5299841" cy="4720897"/>
          </a:xfrm>
        </p:spPr>
        <p:txBody>
          <a:bodyPr>
            <a:noAutofit/>
          </a:bodyPr>
          <a:lstStyle>
            <a:lvl1pPr>
              <a:defRPr sz="3200"/>
            </a:lvl1pPr>
            <a:lvl2pPr>
              <a:defRPr sz="2400"/>
            </a:lvl2pPr>
            <a:lvl3pPr>
              <a:defRPr sz="1800"/>
            </a:lvl3pPr>
            <a:lvl4pPr>
              <a:defRPr sz="1400"/>
            </a:lvl4pPr>
            <a:lvl5pPr>
              <a:defRPr sz="2400"/>
            </a:lvl5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</p:txBody>
      </p:sp>
      <p:sp>
        <p:nvSpPr>
          <p:cNvPr id="7" name="Text Placeholder 13"/>
          <p:cNvSpPr>
            <a:spLocks noGrp="1"/>
          </p:cNvSpPr>
          <p:nvPr>
            <p:ph type="body" sz="quarter" idx="13" hasCustomPrompt="1"/>
          </p:nvPr>
        </p:nvSpPr>
        <p:spPr>
          <a:xfrm>
            <a:off x="849354" y="2617614"/>
            <a:ext cx="5283888" cy="494255"/>
          </a:xfrm>
          <a:solidFill>
            <a:srgbClr val="FF0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-</a:t>
            </a:r>
            <a:endParaRPr lang="en-US" dirty="0"/>
          </a:p>
        </p:txBody>
      </p:sp>
      <p:sp>
        <p:nvSpPr>
          <p:cNvPr id="8" name="Text Placeholder 13"/>
          <p:cNvSpPr>
            <a:spLocks noGrp="1"/>
          </p:cNvSpPr>
          <p:nvPr>
            <p:ph type="body" sz="quarter" idx="14" hasCustomPrompt="1"/>
          </p:nvPr>
        </p:nvSpPr>
        <p:spPr>
          <a:xfrm>
            <a:off x="857301" y="3119121"/>
            <a:ext cx="5283888" cy="469900"/>
          </a:xfrm>
          <a:solidFill>
            <a:srgbClr val="008000">
              <a:alpha val="25000"/>
            </a:srgbClr>
          </a:solidFill>
        </p:spPr>
        <p:txBody>
          <a:bodyPr tIns="0" rIns="91440" bIns="594360">
            <a:noAutofit/>
          </a:bodyPr>
          <a:lstStyle>
            <a:lvl1pPr marL="0" indent="0" algn="r">
              <a:buFontTx/>
              <a:buNone/>
              <a:defRPr sz="3200">
                <a:latin typeface="Courier New"/>
                <a:cs typeface="Courier New"/>
              </a:defRPr>
            </a:lvl1pPr>
          </a:lstStyle>
          <a:p>
            <a:pPr lvl="0"/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03831735"/>
      </p:ext>
    </p:extLst>
  </p:cSld>
  <p:clrMapOvr>
    <a:overrideClrMapping bg1="lt1" tx1="dk1" bg2="lt2" tx2="dk2" accent1="accent1" accent2="accent2" accent3="accent3" accent4="accent4" accent5="accent5" accent6="accent6" hlink="hlink" folHlink="folHlink"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90746698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structo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16" name="TextBox 15"/>
          <p:cNvSpPr txBox="1"/>
          <p:nvPr userDrawn="1"/>
        </p:nvSpPr>
        <p:spPr bwMode="white">
          <a:xfrm>
            <a:off x="102720" y="366109"/>
            <a:ext cx="84602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HELLO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8242184" y="230523"/>
            <a:ext cx="3819677" cy="2281200"/>
          </a:xfrm>
          <a:prstGeom prst="rect">
            <a:avLst/>
          </a:prstGeom>
        </p:spPr>
      </p:pic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Name</a:t>
            </a:r>
            <a:endParaRPr lang="en-US" dirty="0"/>
          </a:p>
        </p:txBody>
      </p:sp>
      <p:sp>
        <p:nvSpPr>
          <p:cNvPr id="19" name="TextBox 18"/>
          <p:cNvSpPr txBox="1"/>
          <p:nvPr userDrawn="1"/>
        </p:nvSpPr>
        <p:spPr bwMode="white">
          <a:xfrm>
            <a:off x="2194443" y="3987562"/>
            <a:ext cx="8264180" cy="1223351"/>
          </a:xfrm>
          <a:prstGeom prst="rect">
            <a:avLst/>
          </a:prstGeom>
        </p:spPr>
        <p:txBody>
          <a:bodyPr vert="horz" wrap="squar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sp>
        <p:nvSpPr>
          <p:cNvPr id="9" name="Text Placeholder 8"/>
          <p:cNvSpPr>
            <a:spLocks noGrp="1"/>
          </p:cNvSpPr>
          <p:nvPr>
            <p:ph type="body" sz="quarter" idx="10" hasCustomPrompt="1"/>
          </p:nvPr>
        </p:nvSpPr>
        <p:spPr>
          <a:xfrm>
            <a:off x="2259204" y="3796578"/>
            <a:ext cx="8488899" cy="2086711"/>
          </a:xfrm>
        </p:spPr>
        <p:txBody>
          <a:bodyPr>
            <a:normAutofit/>
          </a:bodyPr>
          <a:lstStyle>
            <a:lvl1pPr marL="0" indent="0">
              <a:buFont typeface="+mj-lt"/>
              <a:buNone/>
              <a:defRPr sz="1800" baseline="0"/>
            </a:lvl1pPr>
          </a:lstStyle>
          <a:p>
            <a:pPr lvl="0"/>
            <a:r>
              <a:rPr lang="en-US" dirty="0" smtClean="0"/>
              <a:t>Current Role</a:t>
            </a:r>
          </a:p>
          <a:p>
            <a:pPr lvl="0"/>
            <a:r>
              <a:rPr lang="en-US" dirty="0" smtClean="0"/>
              <a:t>Previous Role</a:t>
            </a:r>
          </a:p>
          <a:p>
            <a:pPr lvl="0"/>
            <a:r>
              <a:rPr lang="en-US" dirty="0" smtClean="0"/>
              <a:t>Experience with Chef / Configuration Management</a:t>
            </a:r>
          </a:p>
          <a:p>
            <a:pPr lvl="0"/>
            <a:r>
              <a:rPr lang="en-US" dirty="0" smtClean="0"/>
              <a:t>Favorite Test Editor</a:t>
            </a:r>
          </a:p>
        </p:txBody>
      </p:sp>
      <p:sp>
        <p:nvSpPr>
          <p:cNvPr id="13" name="Content Placeholder 12"/>
          <p:cNvSpPr>
            <a:spLocks noGrp="1"/>
          </p:cNvSpPr>
          <p:nvPr>
            <p:ph sz="quarter" idx="11" hasCustomPrompt="1"/>
          </p:nvPr>
        </p:nvSpPr>
        <p:spPr>
          <a:xfrm>
            <a:off x="2263171" y="2597173"/>
            <a:ext cx="8489280" cy="1146175"/>
          </a:xfrm>
        </p:spPr>
        <p:txBody>
          <a:bodyPr anchor="ctr">
            <a:normAutofit/>
          </a:bodyPr>
          <a:lstStyle>
            <a:lvl1pPr marL="91440" indent="0">
              <a:spcBef>
                <a:spcPts val="600"/>
              </a:spcBef>
              <a:buNone/>
              <a:defRPr sz="2800" i="1" baseline="0">
                <a:solidFill>
                  <a:schemeClr val="bg1">
                    <a:lumMod val="50000"/>
                  </a:schemeClr>
                </a:solidFill>
              </a:defRPr>
            </a:lvl1pPr>
          </a:lstStyle>
          <a:p>
            <a:pPr lvl="0"/>
            <a:r>
              <a:rPr lang="en-US" dirty="0" smtClean="0"/>
              <a:t>A small blurb about you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71614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randing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4191000" y="1355416"/>
            <a:ext cx="3809999" cy="41471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3468166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ODO SLIDE">
    <p:bg>
      <p:bgPr>
        <a:solidFill>
          <a:srgbClr val="FF0000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/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n-US" dirty="0" smtClean="0"/>
              <a:t>TODO: SLIDE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0" hasCustomPrompt="1"/>
          </p:nvPr>
        </p:nvSpPr>
        <p:spPr>
          <a:xfrm>
            <a:off x="495300" y="1016000"/>
            <a:ext cx="11164888" cy="5189538"/>
          </a:xfrm>
        </p:spPr>
        <p:txBody>
          <a:bodyPr/>
          <a:lstStyle>
            <a:lvl1pPr>
              <a:defRPr baseline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 smtClean="0"/>
              <a:t>Describe what the slide is support to be replaced with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993368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Section Title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 dirty="0"/>
          </a:p>
        </p:txBody>
      </p:sp>
      <p:pic>
        <p:nvPicPr>
          <p:cNvPr id="8" name="Picture 7" descr="by-sa.png"/>
          <p:cNvPicPr>
            <a:picLocks noChangeAspect="1"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6056922" y="6601923"/>
            <a:ext cx="645121" cy="22571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2433805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Segue with License">
    <p:bg bwMode="gray"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Break</a:t>
            </a:r>
            <a:endParaRPr lang="en-US" dirty="0"/>
          </a:p>
        </p:txBody>
      </p:sp>
      <p:sp>
        <p:nvSpPr>
          <p:cNvPr id="7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588353"/>
            <a:ext cx="8229600" cy="579646"/>
          </a:xfrm>
        </p:spPr>
        <p:txBody>
          <a:bodyPr wrap="square" lIns="91440" tIns="91440" rIns="91440" bIns="91440">
            <a:norm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280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Savor the Flavor</a:t>
            </a:r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5673109" y="1319401"/>
            <a:ext cx="3090146" cy="41979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31766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b-section Titl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Title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Description</a:t>
            </a:r>
          </a:p>
        </p:txBody>
      </p:sp>
    </p:spTree>
    <p:extLst>
      <p:ext uri="{BB962C8B-B14F-4D97-AF65-F5344CB8AC3E}">
        <p14:creationId xmlns:p14="http://schemas.microsoft.com/office/powerpoint/2010/main" val="9287721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Motiva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Motivation</a:t>
            </a:r>
            <a:endParaRPr lang="en-US" dirty="0"/>
          </a:p>
        </p:txBody>
      </p:sp>
      <p:grpSp>
        <p:nvGrpSpPr>
          <p:cNvPr id="8" name="Group 7"/>
          <p:cNvGrpSpPr/>
          <p:nvPr userDrawn="1"/>
        </p:nvGrpSpPr>
        <p:grpSpPr>
          <a:xfrm>
            <a:off x="9530464" y="886364"/>
            <a:ext cx="1930821" cy="1962224"/>
            <a:chOff x="9373782" y="962667"/>
            <a:chExt cx="1755292" cy="1783840"/>
          </a:xfrm>
        </p:grpSpPr>
        <p:sp>
          <p:nvSpPr>
            <p:cNvPr id="11" name="Rectangle 10"/>
            <p:cNvSpPr/>
            <p:nvPr userDrawn="1"/>
          </p:nvSpPr>
          <p:spPr bwMode="auto">
            <a:xfrm>
              <a:off x="9373782" y="1193447"/>
              <a:ext cx="1755292" cy="1321737"/>
            </a:xfrm>
            <a:prstGeom prst="rect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2" name="Isosceles Triangle 11"/>
            <p:cNvSpPr/>
            <p:nvPr userDrawn="1"/>
          </p:nvSpPr>
          <p:spPr bwMode="auto">
            <a:xfrm>
              <a:off x="9487026" y="962667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  <p:sp>
          <p:nvSpPr>
            <p:cNvPr id="13" name="Isosceles Triangle 12"/>
            <p:cNvSpPr/>
            <p:nvPr userDrawn="1"/>
          </p:nvSpPr>
          <p:spPr bwMode="auto">
            <a:xfrm rot="10800000">
              <a:off x="9490983" y="2508734"/>
              <a:ext cx="1536892" cy="237773"/>
            </a:xfrm>
            <a:prstGeom prst="triangle">
              <a:avLst/>
            </a:prstGeom>
            <a:solidFill>
              <a:schemeClr val="bg1"/>
            </a:solidFill>
            <a:ln>
              <a:noFill/>
              <a:headEnd type="none" w="med" len="med"/>
              <a:tailEnd type="none" w="med" len="med"/>
            </a:ln>
            <a:effectLst/>
          </p:spPr>
          <p:style>
            <a:lnRef idx="1">
              <a:schemeClr val="accent4"/>
            </a:lnRef>
            <a:fillRef idx="3">
              <a:schemeClr val="accent4"/>
            </a:fillRef>
            <a:effectRef idx="2">
              <a:schemeClr val="accent4"/>
            </a:effectRef>
            <a:fontRef idx="minor">
              <a:schemeClr val="lt1"/>
            </a:fontRef>
          </p:style>
          <p:txBody>
            <a:bodyPr vert="horz" wrap="square" lIns="91436" tIns="45718" rIns="91436" bIns="45718" numCol="1" rtlCol="0" anchor="ctr" anchorCtr="0" compatLnSpc="1">
              <a:prstTxWarp prst="textNoShape">
                <a:avLst/>
              </a:prstTxWarp>
            </a:bodyPr>
            <a:lstStyle/>
            <a:p>
              <a:pPr algn="ctr" defTabSz="914099"/>
              <a:endParaRPr lang="en-US" sz="2400" dirty="0" err="1" smtClean="0">
                <a:gradFill>
                  <a:gsLst>
                    <a:gs pos="0">
                      <a:srgbClr val="FFFFFF"/>
                    </a:gs>
                    <a:gs pos="100000">
                      <a:srgbClr val="FFFFFF"/>
                    </a:gs>
                  </a:gsLst>
                  <a:lin ang="5400000" scaled="0"/>
                </a:gradFill>
              </a:endParaRPr>
            </a:p>
          </p:txBody>
        </p:sp>
      </p:grpSp>
      <p:pic>
        <p:nvPicPr>
          <p:cNvPr id="2" name="Picture 1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197752" y="458196"/>
            <a:ext cx="2371719" cy="2338779"/>
          </a:xfrm>
          <a:prstGeom prst="rect">
            <a:avLst/>
          </a:prstGeom>
        </p:spPr>
      </p:pic>
      <p:sp>
        <p:nvSpPr>
          <p:cNvPr id="14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</p:spTree>
    <p:extLst>
      <p:ext uri="{BB962C8B-B14F-4D97-AF65-F5344CB8AC3E}">
        <p14:creationId xmlns:p14="http://schemas.microsoft.com/office/powerpoint/2010/main" val="29742816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Problem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Problem</a:t>
            </a:r>
            <a:endParaRPr lang="en-US" dirty="0"/>
          </a:p>
        </p:txBody>
      </p:sp>
      <p:sp>
        <p:nvSpPr>
          <p:cNvPr id="10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Story</a:t>
            </a:r>
          </a:p>
        </p:txBody>
      </p:sp>
      <p:pic>
        <p:nvPicPr>
          <p:cNvPr id="3" name="Picture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299013" y="370401"/>
            <a:ext cx="2371719" cy="237171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60864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Doc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Rectangle 6"/>
          <p:cNvSpPr/>
          <p:nvPr userDrawn="1"/>
        </p:nvSpPr>
        <p:spPr bwMode="auto">
          <a:xfrm>
            <a:off x="0" y="1"/>
            <a:ext cx="12192000" cy="2515880"/>
          </a:xfrm>
          <a:prstGeom prst="rect">
            <a:avLst/>
          </a:prstGeom>
          <a:solidFill>
            <a:schemeClr val="bg1">
              <a:lumMod val="85000"/>
              <a:alpha val="25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solidFill>
                <a:schemeClr val="bg1">
                  <a:lumMod val="85000"/>
                </a:schemeClr>
              </a:solidFill>
            </a:endParaRPr>
          </a:p>
        </p:txBody>
      </p:sp>
      <p:sp>
        <p:nvSpPr>
          <p:cNvPr id="17" name="TextBox 16"/>
          <p:cNvSpPr txBox="1"/>
          <p:nvPr userDrawn="1"/>
        </p:nvSpPr>
        <p:spPr bwMode="white">
          <a:xfrm>
            <a:off x="102720" y="366109"/>
            <a:ext cx="5350707" cy="1783664"/>
          </a:xfrm>
          <a:prstGeom prst="rect">
            <a:avLst/>
          </a:prstGeom>
          <a:noFill/>
          <a:ln>
            <a:noFill/>
          </a:ln>
          <a:effectLst/>
        </p:spPr>
        <p:txBody>
          <a:bodyPr vert="horz" wrap="square" lIns="91440" tIns="91440" rIns="91440" bIns="91440" rtlCol="0" anchor="ctr">
            <a:noAutofit/>
          </a:bodyPr>
          <a:lstStyle/>
          <a:p>
            <a:r>
              <a:rPr lang="en-US" sz="127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chemeClr val="bg2">
                    <a:lumMod val="95000"/>
                    <a:alpha val="50000"/>
                  </a:schemeClr>
                </a:solidFill>
                <a:effectLst/>
              </a:rPr>
              <a:t>DOCS</a:t>
            </a:r>
          </a:p>
        </p:txBody>
      </p:sp>
      <p:sp>
        <p:nvSpPr>
          <p:cNvPr id="6" name="Title 1"/>
          <p:cNvSpPr>
            <a:spLocks noGrp="1"/>
          </p:cNvSpPr>
          <p:nvPr>
            <p:ph type="ctrTitle" hasCustomPrompt="1"/>
          </p:nvPr>
        </p:nvSpPr>
        <p:spPr bwMode="white">
          <a:xfrm>
            <a:off x="2260314" y="1872245"/>
            <a:ext cx="8229600" cy="639534"/>
          </a:xfrm>
        </p:spPr>
        <p:txBody>
          <a:bodyPr wrap="square" lIns="91440" tIns="91440" rIns="91440" bIns="91440" anchor="ctr" anchorCtr="0">
            <a:normAutofit/>
          </a:bodyPr>
          <a:lstStyle>
            <a:lvl1pPr>
              <a:lnSpc>
                <a:spcPct val="90000"/>
              </a:lnSpc>
              <a:defRPr sz="4800" b="1" spc="0" baseline="0">
                <a:solidFill>
                  <a:schemeClr val="accent1"/>
                </a:solidFill>
              </a:defRPr>
            </a:lvl1pPr>
          </a:lstStyle>
          <a:p>
            <a:r>
              <a:rPr lang="en-CA" dirty="0" smtClean="0"/>
              <a:t>Let's Check the Docs…</a:t>
            </a:r>
            <a:endParaRPr lang="en-US" dirty="0"/>
          </a:p>
        </p:txBody>
      </p:sp>
      <p:sp>
        <p:nvSpPr>
          <p:cNvPr id="3" name="TextBox 2"/>
          <p:cNvSpPr txBox="1"/>
          <p:nvPr userDrawn="1"/>
        </p:nvSpPr>
        <p:spPr bwMode="white">
          <a:xfrm>
            <a:off x="2483923" y="5687179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  <p:pic>
        <p:nvPicPr>
          <p:cNvPr id="18" name="Picture 1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546800" y="629939"/>
            <a:ext cx="1960098" cy="1960098"/>
          </a:xfrm>
          <a:prstGeom prst="rect">
            <a:avLst/>
          </a:prstGeom>
        </p:spPr>
      </p:pic>
      <p:sp>
        <p:nvSpPr>
          <p:cNvPr id="12" name="Subtitle 2"/>
          <p:cNvSpPr>
            <a:spLocks noGrp="1"/>
          </p:cNvSpPr>
          <p:nvPr>
            <p:ph type="subTitle" idx="1" hasCustomPrompt="1"/>
          </p:nvPr>
        </p:nvSpPr>
        <p:spPr bwMode="white">
          <a:xfrm>
            <a:off x="2260314" y="2629588"/>
            <a:ext cx="8230599" cy="2509816"/>
          </a:xfrm>
        </p:spPr>
        <p:txBody>
          <a:bodyPr wrap="square" lIns="91440" tIns="91440" rIns="91440" bIns="91440"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2800" baseline="0">
                <a:solidFill>
                  <a:schemeClr val="accent3">
                    <a:lumMod val="50000"/>
                  </a:schemeClr>
                </a:solidFill>
              </a:defRPr>
            </a:lvl1pPr>
            <a:lvl2pPr marL="45718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36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545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72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5909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09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272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454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dirty="0" smtClean="0"/>
              <a:t>An excerpt from the docs that someone has so lovingly written … regurgitated here in snappy bullet points or maybe an excerpt or a synopsis.</a:t>
            </a:r>
          </a:p>
        </p:txBody>
      </p:sp>
      <p:sp>
        <p:nvSpPr>
          <p:cNvPr id="10" name="Content Placeholder 3"/>
          <p:cNvSpPr>
            <a:spLocks noGrp="1"/>
          </p:cNvSpPr>
          <p:nvPr>
            <p:ph sz="quarter" idx="13" hasCustomPrompt="1"/>
          </p:nvPr>
        </p:nvSpPr>
        <p:spPr>
          <a:xfrm>
            <a:off x="2751909" y="6389150"/>
            <a:ext cx="6688183" cy="393100"/>
          </a:xfrm>
        </p:spPr>
        <p:txBody>
          <a:bodyPr anchor="ctr">
            <a:normAutofit/>
          </a:bodyPr>
          <a:lstStyle>
            <a:lvl1pPr marL="0" indent="0" algn="ctr">
              <a:buNone/>
              <a:defRPr sz="1800">
                <a:solidFill>
                  <a:schemeClr val="tx1"/>
                </a:solidFill>
              </a:defRPr>
            </a:lvl1pPr>
          </a:lstStyle>
          <a:p>
            <a:pPr lvl="0"/>
            <a:r>
              <a:rPr lang="en-US" dirty="0" smtClean="0"/>
              <a:t>http://</a:t>
            </a:r>
            <a:r>
              <a:rPr lang="en-US" dirty="0" err="1" smtClean="0"/>
              <a:t>chef.io</a:t>
            </a:r>
            <a:r>
              <a:rPr lang="en-US" dirty="0" smtClean="0"/>
              <a:t>/something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0979932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Layout>
</file>

<file path=ppt/slideMasters/_rels/slideMaster1.xml.rels><?xml version="1.0" encoding="UTF-8" standalone="yes"?>
<Relationships xmlns="http://schemas.openxmlformats.org/package/2006/relationships"><Relationship Id="rId20" Type="http://schemas.openxmlformats.org/officeDocument/2006/relationships/slideLayout" Target="../slideLayouts/slideLayout20.xml"/><Relationship Id="rId21" Type="http://schemas.openxmlformats.org/officeDocument/2006/relationships/slideLayout" Target="../slideLayouts/slideLayout21.xml"/><Relationship Id="rId22" Type="http://schemas.openxmlformats.org/officeDocument/2006/relationships/slideLayout" Target="../slideLayouts/slideLayout22.xml"/><Relationship Id="rId23" Type="http://schemas.openxmlformats.org/officeDocument/2006/relationships/slideLayout" Target="../slideLayouts/slideLayout23.xml"/><Relationship Id="rId24" Type="http://schemas.openxmlformats.org/officeDocument/2006/relationships/slideLayout" Target="../slideLayouts/slideLayout24.xml"/><Relationship Id="rId25" Type="http://schemas.openxmlformats.org/officeDocument/2006/relationships/slideLayout" Target="../slideLayouts/slideLayout25.xml"/><Relationship Id="rId26" Type="http://schemas.openxmlformats.org/officeDocument/2006/relationships/slideLayout" Target="../slideLayouts/slideLayout26.xml"/><Relationship Id="rId27" Type="http://schemas.openxmlformats.org/officeDocument/2006/relationships/slideLayout" Target="../slideLayouts/slideLayout27.xml"/><Relationship Id="rId28" Type="http://schemas.openxmlformats.org/officeDocument/2006/relationships/slideLayout" Target="../slideLayouts/slideLayout28.xml"/><Relationship Id="rId29" Type="http://schemas.openxmlformats.org/officeDocument/2006/relationships/slideLayout" Target="../slideLayouts/slideLayout29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30" Type="http://schemas.openxmlformats.org/officeDocument/2006/relationships/slideLayout" Target="../slideLayouts/slideLayout30.xml"/><Relationship Id="rId31" Type="http://schemas.openxmlformats.org/officeDocument/2006/relationships/slideLayout" Target="../slideLayouts/slideLayout31.xml"/><Relationship Id="rId32" Type="http://schemas.openxmlformats.org/officeDocument/2006/relationships/slideLayout" Target="../slideLayouts/slideLayout32.xml"/><Relationship Id="rId9" Type="http://schemas.openxmlformats.org/officeDocument/2006/relationships/slideLayout" Target="../slideLayouts/slideLayout9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33" Type="http://schemas.openxmlformats.org/officeDocument/2006/relationships/slideLayout" Target="../slideLayouts/slideLayout33.xml"/><Relationship Id="rId34" Type="http://schemas.openxmlformats.org/officeDocument/2006/relationships/slideLayout" Target="../slideLayouts/slideLayout34.xml"/><Relationship Id="rId35" Type="http://schemas.openxmlformats.org/officeDocument/2006/relationships/theme" Target="../theme/theme1.xml"/><Relationship Id="rId36" Type="http://schemas.openxmlformats.org/officeDocument/2006/relationships/image" Target="../media/image1.emf"/><Relationship Id="rId10" Type="http://schemas.openxmlformats.org/officeDocument/2006/relationships/slideLayout" Target="../slideLayouts/slideLayout10.xml"/><Relationship Id="rId11" Type="http://schemas.openxmlformats.org/officeDocument/2006/relationships/slideLayout" Target="../slideLayouts/slideLayout11.xml"/><Relationship Id="rId12" Type="http://schemas.openxmlformats.org/officeDocument/2006/relationships/slideLayout" Target="../slideLayouts/slideLayout12.xml"/><Relationship Id="rId13" Type="http://schemas.openxmlformats.org/officeDocument/2006/relationships/slideLayout" Target="../slideLayouts/slideLayout13.xml"/><Relationship Id="rId14" Type="http://schemas.openxmlformats.org/officeDocument/2006/relationships/slideLayout" Target="../slideLayouts/slideLayout14.xml"/><Relationship Id="rId15" Type="http://schemas.openxmlformats.org/officeDocument/2006/relationships/slideLayout" Target="../slideLayouts/slideLayout15.xml"/><Relationship Id="rId16" Type="http://schemas.openxmlformats.org/officeDocument/2006/relationships/slideLayout" Target="../slideLayouts/slideLayout16.xml"/><Relationship Id="rId17" Type="http://schemas.openxmlformats.org/officeDocument/2006/relationships/slideLayout" Target="../slideLayouts/slideLayout17.xml"/><Relationship Id="rId18" Type="http://schemas.openxmlformats.org/officeDocument/2006/relationships/slideLayout" Target="../slideLayouts/slideLayout18.xml"/><Relationship Id="rId19" Type="http://schemas.openxmlformats.org/officeDocument/2006/relationships/slideLayout" Target="../slideLayouts/slideLayout1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 bwMode="auto">
      <p:bgPr>
        <a:gradFill>
          <a:gsLst>
            <a:gs pos="0">
              <a:schemeClr val="bg2">
                <a:lumMod val="95000"/>
              </a:schemeClr>
            </a:gs>
            <a:gs pos="100000">
              <a:schemeClr val="bg2"/>
            </a:gs>
          </a:gsLst>
          <a:lin ang="5400000" scaled="1"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white">
          <a:xfrm>
            <a:off x="457200" y="228600"/>
            <a:ext cx="11201400" cy="621792"/>
          </a:xfrm>
          <a:prstGeom prst="rect">
            <a:avLst/>
          </a:prstGeom>
        </p:spPr>
        <p:txBody>
          <a:bodyPr vert="horz" wrap="square" lIns="0" tIns="0" rIns="0" bIns="0" rtlCol="0" anchor="t" anchorCtr="0">
            <a:normAutofit/>
          </a:bodyPr>
          <a:lstStyle/>
          <a:p>
            <a:r>
              <a:rPr lang="en-CA" dirty="0" smtClean="0"/>
              <a:t>Title Text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 bwMode="white">
          <a:xfrm>
            <a:off x="457200" y="1143000"/>
            <a:ext cx="11204223" cy="5257800"/>
          </a:xfrm>
          <a:prstGeom prst="rect">
            <a:avLst/>
          </a:prstGeom>
        </p:spPr>
        <p:txBody>
          <a:bodyPr vert="horz" wrap="square" lIns="0" tIns="0" rIns="0" bIns="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36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10777050" y="6452301"/>
            <a:ext cx="1368087" cy="368207"/>
          </a:xfrm>
          <a:prstGeom prst="rect">
            <a:avLst/>
          </a:prstGeom>
        </p:spPr>
      </p:pic>
      <p:sp>
        <p:nvSpPr>
          <p:cNvPr id="5" name="TextBox 4"/>
          <p:cNvSpPr txBox="1"/>
          <p:nvPr/>
        </p:nvSpPr>
        <p:spPr>
          <a:xfrm>
            <a:off x="140196" y="6590869"/>
            <a:ext cx="1764835" cy="184666"/>
          </a:xfrm>
          <a:prstGeom prst="rect">
            <a:avLst/>
          </a:prstGeom>
          <a:noFill/>
          <a:ln w="3175" cmpd="sng">
            <a:noFill/>
          </a:ln>
        </p:spPr>
        <p:txBody>
          <a:bodyPr wrap="none" lIns="0" tIns="0" rIns="0" bIns="0" rtlCol="0">
            <a:normAutofit/>
          </a:bodyPr>
          <a:lstStyle/>
          <a:p>
            <a:r>
              <a:rPr lang="en-US" sz="1000" b="0" cap="none" spc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v</a:t>
            </a:r>
            <a:r>
              <a:rPr lang="en-US" sz="1000" b="0" cap="none" spc="0" baseline="0" dirty="0" smtClean="0">
                <a:ln w="18415" cmpd="sng">
                  <a:solidFill>
                    <a:srgbClr val="FFFFFF"/>
                  </a:solidFill>
                  <a:prstDash val="solid"/>
                </a:ln>
                <a:solidFill>
                  <a:srgbClr val="FFFFFF"/>
                </a:solidFill>
                <a:effectLst>
                  <a:outerShdw blurRad="63500" dir="3600000" algn="tl" rotWithShape="0">
                    <a:srgbClr val="000000">
                      <a:alpha val="70000"/>
                    </a:srgbClr>
                  </a:outerShdw>
                </a:effectLst>
                <a:latin typeface="+mn-lt"/>
                <a:cs typeface="Courier"/>
              </a:rPr>
              <a:t> 3.0.0</a:t>
            </a:r>
            <a:endParaRPr lang="en-US" sz="1000" b="0" cap="none" spc="0" dirty="0" smtClean="0">
              <a:ln w="18415" cmpd="sng">
                <a:solidFill>
                  <a:srgbClr val="FFFFFF"/>
                </a:solidFill>
                <a:prstDash val="solid"/>
              </a:ln>
              <a:solidFill>
                <a:srgbClr val="FFFFFF"/>
              </a:solidFill>
              <a:effectLst>
                <a:outerShdw blurRad="63500" dir="3600000" algn="tl" rotWithShape="0">
                  <a:srgbClr val="000000">
                    <a:alpha val="70000"/>
                  </a:srgbClr>
                </a:outerShdw>
              </a:effectLst>
              <a:latin typeface="+mn-lt"/>
              <a:cs typeface="Courier"/>
            </a:endParaRPr>
          </a:p>
        </p:txBody>
      </p:sp>
    </p:spTree>
    <p:extLst>
      <p:ext uri="{BB962C8B-B14F-4D97-AF65-F5344CB8AC3E}">
        <p14:creationId xmlns:p14="http://schemas.microsoft.com/office/powerpoint/2010/main" val="3254862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38" r:id="rId1"/>
    <p:sldLayoutId id="2147483739" r:id="rId2"/>
    <p:sldLayoutId id="2147483726" r:id="rId3"/>
    <p:sldLayoutId id="2147483740" r:id="rId4"/>
    <p:sldLayoutId id="2147483759" r:id="rId5"/>
    <p:sldLayoutId id="2147483773" r:id="rId6"/>
    <p:sldLayoutId id="2147483775" r:id="rId7"/>
    <p:sldLayoutId id="2147483783" r:id="rId8"/>
    <p:sldLayoutId id="2147483777" r:id="rId9"/>
    <p:sldLayoutId id="2147483772" r:id="rId10"/>
    <p:sldLayoutId id="2147483781" r:id="rId11"/>
    <p:sldLayoutId id="2147483768" r:id="rId12"/>
    <p:sldLayoutId id="2147483782" r:id="rId13"/>
    <p:sldLayoutId id="2147483785" r:id="rId14"/>
    <p:sldLayoutId id="2147483770" r:id="rId15"/>
    <p:sldLayoutId id="2147483774" r:id="rId16"/>
    <p:sldLayoutId id="2147483771" r:id="rId17"/>
    <p:sldLayoutId id="2147483761" r:id="rId18"/>
    <p:sldLayoutId id="2147483763" r:id="rId19"/>
    <p:sldLayoutId id="2147483776" r:id="rId20"/>
    <p:sldLayoutId id="2147483764" r:id="rId21"/>
    <p:sldLayoutId id="2147483780" r:id="rId22"/>
    <p:sldLayoutId id="2147483766" r:id="rId23"/>
    <p:sldLayoutId id="2147483779" r:id="rId24"/>
    <p:sldLayoutId id="2147483767" r:id="rId25"/>
    <p:sldLayoutId id="2147483784" r:id="rId26"/>
    <p:sldLayoutId id="2147483778" r:id="rId27"/>
    <p:sldLayoutId id="2147483721" r:id="rId28"/>
    <p:sldLayoutId id="2147483757" r:id="rId29"/>
    <p:sldLayoutId id="2147483758" r:id="rId30"/>
    <p:sldLayoutId id="2147483747" r:id="rId31"/>
    <p:sldLayoutId id="2147483786" r:id="rId32"/>
    <p:sldLayoutId id="2147483723" r:id="rId33"/>
    <p:sldLayoutId id="2147483788" r:id="rId34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  <p:hf sldNum="0" hdr="0" ftr="0" dt="0"/>
  <p:txStyles>
    <p:titleStyle>
      <a:lvl1pPr algn="l" defTabSz="914363" rtl="0" eaLnBrk="1" latinLnBrk="0" hangingPunct="1">
        <a:lnSpc>
          <a:spcPct val="90000"/>
        </a:lnSpc>
        <a:spcBef>
          <a:spcPct val="0"/>
        </a:spcBef>
        <a:buNone/>
        <a:defRPr lang="en-US" sz="4400" b="1" kern="1200" cap="none" spc="0" baseline="0" dirty="0" smtClean="0">
          <a:ln w="3175">
            <a:noFill/>
          </a:ln>
          <a:solidFill>
            <a:schemeClr val="accent1"/>
          </a:solidFill>
          <a:effectLst/>
          <a:latin typeface="+mj-lt"/>
          <a:ea typeface="+mn-ea"/>
          <a:cs typeface="Arial" charset="0"/>
        </a:defRPr>
      </a:lvl1pPr>
    </p:titleStyle>
    <p:bodyStyle>
      <a:lvl1pPr marL="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32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1pPr>
      <a:lvl2pPr marL="231775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2pPr>
      <a:lvl3pPr marL="457200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4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3pPr>
      <a:lvl4pPr marL="630238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20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4pPr>
      <a:lvl5pPr marL="801687" indent="0" algn="l" defTabSz="914363" rtl="0" eaLnBrk="1" latinLnBrk="0" hangingPunct="1">
        <a:lnSpc>
          <a:spcPct val="100000"/>
        </a:lnSpc>
        <a:spcBef>
          <a:spcPts val="600"/>
        </a:spcBef>
        <a:buSzPct val="90000"/>
        <a:buFont typeface="Arial" pitchFamily="34" charset="0"/>
        <a:buNone/>
        <a:defRPr sz="1800" kern="1200" baseline="0">
          <a:solidFill>
            <a:schemeClr val="accent3">
              <a:lumMod val="50000"/>
            </a:schemeClr>
          </a:solidFill>
          <a:latin typeface="+mn-lt"/>
          <a:ea typeface="+mn-ea"/>
          <a:cs typeface="+mn-cs"/>
        </a:defRPr>
      </a:lvl5pPr>
      <a:lvl6pPr marL="2514499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681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8863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045" indent="-228591" algn="l" defTabSz="914363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18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363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545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727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5909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090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272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454" algn="l" defTabSz="914363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 mod="1">
    <p:ext uri="{27BBF7A9-308A-43DC-89C8-2F10F3537804}">
      <p15:sldGuideLst xmlns:p15="http://schemas.microsoft.com/office/powerpoint/2012/main" xmlns="">
        <p15:guide id="1" pos="3840" userDrawn="1">
          <p15:clr>
            <a:srgbClr val="F26B43"/>
          </p15:clr>
        </p15:guide>
        <p15:guide id="2" orient="horz" pos="2160" userDrawn="1">
          <p15:clr>
            <a:srgbClr val="F26B43"/>
          </p15:clr>
        </p15:guide>
        <p15:guide id="3" orient="horz" pos="288" userDrawn="1">
          <p15:clr>
            <a:srgbClr val="F26B43"/>
          </p15:clr>
        </p15:guide>
        <p15:guide id="4" orient="horz" pos="4032" userDrawn="1">
          <p15:clr>
            <a:srgbClr val="F26B43"/>
          </p15:clr>
        </p15:guide>
        <p15:guide id="5" pos="320" userDrawn="1">
          <p15:clr>
            <a:srgbClr val="F26B43"/>
          </p15:clr>
        </p15:guide>
        <p15:guide id="6" pos="7360" userDrawn="1">
          <p15:clr>
            <a:srgbClr val="F26B43"/>
          </p15:clr>
        </p15:guide>
        <p15:guide id="7" orient="horz" pos="864" userDrawn="1">
          <p15:clr>
            <a:srgbClr val="F26B43"/>
          </p15:clr>
        </p15:guide>
        <p15:guide id="8" orient="horz" pos="3576" userDrawn="1">
          <p15:clr>
            <a:srgbClr val="F26B43"/>
          </p15:clr>
        </p15:guide>
        <p15:guide id="9" orient="horz" pos="1152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8.xm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1.xml"/></Relationships>
</file>

<file path=ppt/slides/_rels/slide3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Relationship Id="rId2" Type="http://schemas.openxmlformats.org/officeDocument/2006/relationships/notesSlide" Target="../notesSlides/notesSlide1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8.xml"/></Relationships>
</file>

<file path=ppt/slides/_rels/slide3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3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7.xml"/></Relationships>
</file>

<file path=ppt/slides/_rels/slide3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9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9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Cookbooks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Organizing our recipes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369770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 cookbook has a README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6" name="Rectangle 5"/>
          <p:cNvSpPr/>
          <p:nvPr/>
        </p:nvSpPr>
        <p:spPr bwMode="auto">
          <a:xfrm>
            <a:off x="840693" y="2437910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5185906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README.md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The description of the cookbook's features written in Markdown.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4294967295"/>
          </p:nvPr>
        </p:nvSpPr>
        <p:spPr>
          <a:xfrm>
            <a:off x="2751909" y="6366268"/>
            <a:ext cx="6688183" cy="393100"/>
          </a:xfrm>
        </p:spPr>
        <p:txBody>
          <a:bodyPr>
            <a:normAutofit/>
          </a:bodyPr>
          <a:lstStyle/>
          <a:p>
            <a:pPr algn="ctr"/>
            <a:r>
              <a:rPr lang="en-US" sz="1800" dirty="0">
                <a:cs typeface="Inconsolata"/>
              </a:rPr>
              <a:t>http://</a:t>
            </a:r>
            <a:r>
              <a:rPr lang="en-US" sz="1800" dirty="0" err="1">
                <a:cs typeface="Inconsolata"/>
              </a:rPr>
              <a:t>daringfireball.net</a:t>
            </a:r>
            <a:r>
              <a:rPr lang="en-US" sz="1800" dirty="0">
                <a:cs typeface="Inconsolata"/>
              </a:rPr>
              <a:t>/projects/markdown/syntax</a:t>
            </a:r>
          </a:p>
        </p:txBody>
      </p:sp>
    </p:spTree>
    <p:extLst>
      <p:ext uri="{BB962C8B-B14F-4D97-AF65-F5344CB8AC3E}">
        <p14:creationId xmlns:p14="http://schemas.microsoft.com/office/powerpoint/2010/main" val="19737889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some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147629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1784312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8"/>
            <a:ext cx="8230599" cy="2509816"/>
          </a:xfrm>
        </p:spPr>
        <p:txBody>
          <a:bodyPr>
            <a:normAutofit/>
          </a:bodyPr>
          <a:lstStyle/>
          <a:p>
            <a:r>
              <a:rPr lang="en-US" dirty="0"/>
              <a:t>Every cookbook requires a small amount of metadata. Metadata is stored in a file called </a:t>
            </a:r>
            <a:r>
              <a:rPr lang="en-US" dirty="0" err="1"/>
              <a:t>metadata.rb</a:t>
            </a:r>
            <a:r>
              <a:rPr lang="en-US" dirty="0"/>
              <a:t> that lives at the top of each cookbook’s directory.</a:t>
            </a:r>
          </a:p>
        </p:txBody>
      </p:sp>
      <p:sp>
        <p:nvSpPr>
          <p:cNvPr id="6" name="Rectangle 5"/>
          <p:cNvSpPr/>
          <p:nvPr/>
        </p:nvSpPr>
        <p:spPr>
          <a:xfrm>
            <a:off x="3796674" y="6363568"/>
            <a:ext cx="4598660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config_rb_metadata.html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96835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take a look at the metadata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name             'setup'</a:t>
            </a:r>
          </a:p>
          <a:p>
            <a:r>
              <a:rPr lang="en-US" dirty="0"/>
              <a:t>maintainer       'The Authors'</a:t>
            </a:r>
          </a:p>
          <a:p>
            <a:r>
              <a:rPr lang="en-US" dirty="0" err="1"/>
              <a:t>maintainer_email</a:t>
            </a:r>
            <a:r>
              <a:rPr lang="en-US" dirty="0"/>
              <a:t> '</a:t>
            </a:r>
            <a:r>
              <a:rPr lang="en-US" dirty="0" err="1"/>
              <a:t>you@example.com</a:t>
            </a:r>
            <a:r>
              <a:rPr lang="en-US" dirty="0"/>
              <a:t>'</a:t>
            </a:r>
          </a:p>
          <a:p>
            <a:r>
              <a:rPr lang="en-US" dirty="0"/>
              <a:t>license          '</a:t>
            </a:r>
            <a:r>
              <a:rPr lang="en-US" dirty="0" err="1"/>
              <a:t>all_rights</a:t>
            </a:r>
            <a:r>
              <a:rPr lang="en-US" dirty="0"/>
              <a:t>'</a:t>
            </a:r>
          </a:p>
          <a:p>
            <a:r>
              <a:rPr lang="en-US" dirty="0"/>
              <a:t>description      'Installs/Configures setup'</a:t>
            </a:r>
          </a:p>
          <a:p>
            <a:r>
              <a:rPr lang="en-US" dirty="0" err="1"/>
              <a:t>long_description</a:t>
            </a:r>
            <a:r>
              <a:rPr lang="en-US" dirty="0"/>
              <a:t> 'Installs/Configures setup'</a:t>
            </a:r>
          </a:p>
          <a:p>
            <a:r>
              <a:rPr lang="en-US" dirty="0"/>
              <a:t>version          '0.1.0'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</a:t>
            </a:r>
            <a:r>
              <a:rPr lang="en-US" dirty="0" err="1" smtClean="0"/>
              <a:t>metadata.rb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7" y="3841996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58863171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folder for recipes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setup</a:t>
            </a:r>
          </a:p>
          <a:p>
            <a:r>
              <a:rPr lang="en-US" dirty="0"/>
              <a:t>├──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├──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└── recipes</a:t>
            </a:r>
          </a:p>
          <a:p>
            <a:r>
              <a:rPr lang="en-US" dirty="0"/>
              <a:t>    └── </a:t>
            </a:r>
            <a:r>
              <a:rPr lang="en-US" dirty="0" err="1"/>
              <a:t>default.rb</a:t>
            </a:r>
            <a:endParaRPr lang="en-US" dirty="0"/>
          </a:p>
          <a:p>
            <a:endParaRPr lang="en-US" dirty="0"/>
          </a:p>
          <a:p>
            <a:r>
              <a:rPr lang="en-US" dirty="0"/>
              <a:t>1 directory, 5 files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tree setup</a:t>
            </a:r>
            <a:endParaRPr lang="en-US" dirty="0"/>
          </a:p>
        </p:txBody>
      </p:sp>
      <p:sp>
        <p:nvSpPr>
          <p:cNvPr id="7" name="Rectangle 6"/>
          <p:cNvSpPr/>
          <p:nvPr/>
        </p:nvSpPr>
        <p:spPr bwMode="auto">
          <a:xfrm>
            <a:off x="837768" y="3832843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7435670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 cookbook has a default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 smtClean="0"/>
              <a:t># </a:t>
            </a:r>
            <a:r>
              <a:rPr lang="en-US" dirty="0"/>
              <a:t>Cookbook Name:: setup</a:t>
            </a:r>
          </a:p>
          <a:p>
            <a:r>
              <a:rPr lang="en-US" dirty="0"/>
              <a:t># Recipe:: default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Copyright (c) 2015 The Authors, All Rights Reserved.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cat 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477829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Copy the recipe into the cookbook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</a:t>
            </a:r>
            <a:r>
              <a:rPr lang="en-US" dirty="0" err="1" smtClean="0"/>
              <a:t>cp</a:t>
            </a:r>
            <a:r>
              <a:rPr lang="en-US" dirty="0" smtClean="0"/>
              <a:t> </a:t>
            </a:r>
            <a:r>
              <a:rPr lang="en-US" dirty="0" err="1" smtClean="0"/>
              <a:t>setup.rb</a:t>
            </a:r>
            <a:r>
              <a:rPr lang="en-US" dirty="0" smtClean="0"/>
              <a:t> 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306193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The setup Cookbook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Use </a:t>
            </a:r>
            <a:r>
              <a:rPr lang="en-US" dirty="0" smtClean="0">
                <a:latin typeface="Inconsolata"/>
                <a:cs typeface="Inconsolata"/>
              </a:rPr>
              <a:t>chef generate</a:t>
            </a:r>
            <a:r>
              <a:rPr lang="en-US" dirty="0" smtClean="0"/>
              <a:t> to create a cookbook named </a:t>
            </a:r>
            <a:r>
              <a:rPr lang="en-US" dirty="0" smtClean="0">
                <a:latin typeface="Inconsolata"/>
                <a:cs typeface="Inconsolata"/>
              </a:rPr>
              <a:t>"setup"</a:t>
            </a:r>
            <a:r>
              <a:rPr lang="en-US" dirty="0" smtClean="0"/>
              <a:t> that has a recipe file named "</a:t>
            </a:r>
            <a:r>
              <a:rPr lang="en-US" dirty="0" err="1" smtClean="0"/>
              <a:t>default.rb</a:t>
            </a:r>
            <a:r>
              <a:rPr lang="en-US" dirty="0" smtClean="0"/>
              <a:t>".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4768244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err="1" smtClean="0"/>
              <a:t>Git</a:t>
            </a:r>
            <a:r>
              <a:rPr lang="en-US" dirty="0" smtClean="0"/>
              <a:t> is as good as any version control. Really anything is better than .</a:t>
            </a:r>
            <a:r>
              <a:rPr lang="en-US" dirty="0" err="1" smtClean="0"/>
              <a:t>bak</a:t>
            </a:r>
            <a:r>
              <a:rPr lang="en-US" dirty="0" smtClean="0"/>
              <a:t>!</a:t>
            </a:r>
            <a:endParaRPr lang="en-US" dirty="0"/>
          </a:p>
        </p:txBody>
      </p:sp>
      <p:sp>
        <p:nvSpPr>
          <p:cNvPr id="6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45936438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Great First Day!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664597"/>
          </a:xfrm>
        </p:spPr>
        <p:txBody>
          <a:bodyPr>
            <a:noAutofit/>
          </a:bodyPr>
          <a:lstStyle/>
          <a:p>
            <a:pPr>
              <a:lnSpc>
                <a:spcPct val="120000"/>
              </a:lnSpc>
            </a:pPr>
            <a:r>
              <a:rPr lang="en-US" sz="2400" dirty="0" smtClean="0"/>
              <a:t> … at stand up you mentioned your workstation recipe - could you do something like that for a web server?</a:t>
            </a:r>
          </a:p>
          <a:p>
            <a:pPr>
              <a:lnSpc>
                <a:spcPct val="120000"/>
              </a:lnSpc>
            </a:pPr>
            <a:endParaRPr lang="en-US" sz="2400" dirty="0"/>
          </a:p>
          <a:p>
            <a:pPr>
              <a:lnSpc>
                <a:spcPct val="120000"/>
              </a:lnSpc>
            </a:pPr>
            <a:r>
              <a:rPr lang="en-US" sz="2400" dirty="0" smtClean="0"/>
              <a:t>Also, is there a way to package up recipes you create with a version number (and maybe a README)? I think </a:t>
            </a:r>
            <a:r>
              <a:rPr lang="en-US" sz="2400" dirty="0" smtClean="0">
                <a:latin typeface="Inconsolata"/>
                <a:cs typeface="Inconsolata"/>
              </a:rPr>
              <a:t>chef</a:t>
            </a:r>
            <a:r>
              <a:rPr lang="en-US" sz="2400" dirty="0" smtClean="0"/>
              <a:t> is able to generate something called a cookbook. Also, you really should start thinking about some version control. Don't want to lose all our hard work AGAIN ...</a:t>
            </a:r>
          </a:p>
        </p:txBody>
      </p:sp>
    </p:spTree>
    <p:extLst>
      <p:ext uri="{BB962C8B-B14F-4D97-AF65-F5344CB8AC3E}">
        <p14:creationId xmlns:p14="http://schemas.microsoft.com/office/powerpoint/2010/main" val="7264286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Install </a:t>
            </a:r>
            <a:r>
              <a:rPr lang="en-US" dirty="0" err="1" smtClean="0">
                <a:latin typeface="Inconsolata"/>
                <a:cs typeface="Inconsolata"/>
              </a:rPr>
              <a:t>git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Add the additional policy to the setup cookbook's setup recipe:</a:t>
            </a:r>
          </a:p>
          <a:p>
            <a:endParaRPr lang="en-US" dirty="0"/>
          </a:p>
          <a:p>
            <a:r>
              <a:rPr lang="en-US" dirty="0" smtClean="0"/>
              <a:t>The package named "</a:t>
            </a:r>
            <a:r>
              <a:rPr lang="en-US" dirty="0" err="1" smtClean="0"/>
              <a:t>git</a:t>
            </a:r>
            <a:r>
              <a:rPr lang="en-US" dirty="0" smtClean="0"/>
              <a:t>" is installed.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32706937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Adding the </a:t>
            </a:r>
            <a:r>
              <a:rPr lang="en-US" dirty="0" err="1" smtClean="0"/>
              <a:t>git</a:t>
            </a:r>
            <a:r>
              <a:rPr lang="en-US" dirty="0" smtClean="0"/>
              <a:t> package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rmAutofit fontScale="77500" lnSpcReduction="20000"/>
          </a:bodyPr>
          <a:lstStyle/>
          <a:p>
            <a:r>
              <a:rPr lang="en-US" dirty="0"/>
              <a:t>package "nano"</a:t>
            </a:r>
          </a:p>
          <a:p>
            <a:r>
              <a:rPr lang="en-US" dirty="0"/>
              <a:t>package "vim"</a:t>
            </a:r>
          </a:p>
          <a:p>
            <a:r>
              <a:rPr lang="en-US" dirty="0"/>
              <a:t>package "emacs"</a:t>
            </a:r>
          </a:p>
          <a:p>
            <a:endParaRPr lang="en-US" dirty="0"/>
          </a:p>
          <a:p>
            <a:r>
              <a:rPr lang="en-US" dirty="0"/>
              <a:t>package "tree"</a:t>
            </a:r>
          </a:p>
          <a:p>
            <a:r>
              <a:rPr lang="en-US" dirty="0" smtClean="0"/>
              <a:t>package "</a:t>
            </a:r>
            <a:r>
              <a:rPr lang="en-US" dirty="0" err="1" smtClean="0"/>
              <a:t>git</a:t>
            </a:r>
            <a:r>
              <a:rPr lang="en-US" dirty="0" smtClean="0"/>
              <a:t>"</a:t>
            </a:r>
          </a:p>
          <a:p>
            <a:endParaRPr lang="en-US" dirty="0"/>
          </a:p>
          <a:p>
            <a:r>
              <a:rPr lang="en-US" dirty="0"/>
              <a:t>file "/</a:t>
            </a:r>
            <a:r>
              <a:rPr lang="en-US" dirty="0" err="1"/>
              <a:t>etc</a:t>
            </a:r>
            <a:r>
              <a:rPr lang="en-US" dirty="0"/>
              <a:t>/</a:t>
            </a:r>
            <a:r>
              <a:rPr lang="en-US" dirty="0" err="1"/>
              <a:t>motd</a:t>
            </a:r>
            <a:r>
              <a:rPr lang="en-US" dirty="0"/>
              <a:t>" do</a:t>
            </a:r>
          </a:p>
          <a:p>
            <a:r>
              <a:rPr lang="en-US" dirty="0"/>
              <a:t>  content "Property of ..."</a:t>
            </a:r>
          </a:p>
          <a:p>
            <a:r>
              <a:rPr lang="en-US" dirty="0"/>
              <a:t>  mode "0644"</a:t>
            </a:r>
          </a:p>
          <a:p>
            <a:r>
              <a:rPr lang="en-US" dirty="0"/>
              <a:t>  owner "root"</a:t>
            </a:r>
          </a:p>
          <a:p>
            <a:r>
              <a:rPr lang="en-US" dirty="0"/>
              <a:t>  group "root"</a:t>
            </a:r>
          </a:p>
          <a:p>
            <a:r>
              <a:rPr lang="en-US" dirty="0"/>
              <a:t>end</a:t>
            </a:r>
          </a:p>
          <a:p>
            <a:endParaRPr lang="en-US" dirty="0"/>
          </a:p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6" name="Text Placeholder 5"/>
          <p:cNvSpPr>
            <a:spLocks noGrp="1"/>
          </p:cNvSpPr>
          <p:nvPr>
            <p:ph type="body" sz="quarter" idx="13"/>
          </p:nvPr>
        </p:nvSpPr>
        <p:spPr>
          <a:xfrm>
            <a:off x="851281" y="3266197"/>
            <a:ext cx="10803205" cy="469900"/>
          </a:xfrm>
        </p:spPr>
        <p:txBody>
          <a:bodyPr/>
          <a:lstStyle/>
          <a:p>
            <a:r>
              <a:rPr lang="en-US" dirty="0" smtClean="0"/>
              <a:t>+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77770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Re-apply the setup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Recipe: (chef-apply cookbook)::(chef-apply recipe)</a:t>
            </a:r>
          </a:p>
          <a:p>
            <a:r>
              <a:rPr lang="en-US" dirty="0"/>
              <a:t>  * </a:t>
            </a:r>
            <a:r>
              <a:rPr lang="en-US" dirty="0" err="1"/>
              <a:t>yum_package</a:t>
            </a:r>
            <a:r>
              <a:rPr lang="en-US" dirty="0"/>
              <a:t>[</a:t>
            </a:r>
            <a:r>
              <a:rPr lang="en-US" dirty="0" err="1"/>
              <a:t>git</a:t>
            </a:r>
            <a:r>
              <a:rPr lang="en-US" dirty="0"/>
              <a:t>] action install</a:t>
            </a:r>
          </a:p>
          <a:p>
            <a:r>
              <a:rPr lang="en-US" dirty="0"/>
              <a:t>    - install version 1.7.1-3.el6_4.1 of package </a:t>
            </a:r>
            <a:r>
              <a:rPr lang="en-US" dirty="0" err="1"/>
              <a:t>git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sudo</a:t>
            </a:r>
            <a:r>
              <a:rPr lang="en-US" dirty="0" smtClean="0"/>
              <a:t> chef-apply setup/recipes/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6904" y="2444132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0826971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latin typeface="Inconsolata"/>
                <a:cs typeface="Inconsolata"/>
              </a:rPr>
              <a:t>chef-apply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9588"/>
            <a:ext cx="8529067" cy="3053244"/>
          </a:xfrm>
        </p:spPr>
        <p:txBody>
          <a:bodyPr>
            <a:normAutofit lnSpcReduction="10000"/>
          </a:bodyPr>
          <a:lstStyle/>
          <a:p>
            <a:r>
              <a:rPr lang="en-US" dirty="0">
                <a:latin typeface="Inconsolata"/>
                <a:cs typeface="Inconsolata"/>
              </a:rPr>
              <a:t>c</a:t>
            </a:r>
            <a:r>
              <a:rPr lang="en-US" dirty="0" smtClean="0">
                <a:latin typeface="Inconsolata"/>
                <a:cs typeface="Inconsolata"/>
              </a:rPr>
              <a:t>hef-apply</a:t>
            </a:r>
            <a:r>
              <a:rPr lang="en-US" dirty="0" smtClean="0"/>
              <a:t> is a great tool for applying resources (</a:t>
            </a:r>
            <a:r>
              <a:rPr lang="en-US" dirty="0" smtClean="0">
                <a:latin typeface="Inconsolata"/>
                <a:cs typeface="Inconsolata"/>
              </a:rPr>
              <a:t>-e</a:t>
            </a:r>
            <a:r>
              <a:rPr lang="en-US" dirty="0" smtClean="0"/>
              <a:t>) and for individual recipes but it does not know how to apply a cookbook. This is why we need to specify the path to the recipe file.</a:t>
            </a:r>
          </a:p>
          <a:p>
            <a:endParaRPr lang="en-US" dirty="0"/>
          </a:p>
          <a:p>
            <a:r>
              <a:rPr lang="en-US" dirty="0" smtClean="0"/>
              <a:t>A better tool for applying cookbooks is called </a:t>
            </a:r>
            <a:r>
              <a:rPr lang="en-US" dirty="0" smtClean="0">
                <a:latin typeface="Inconsolata"/>
                <a:cs typeface="Inconsolata"/>
              </a:rPr>
              <a:t>chef-client</a:t>
            </a:r>
            <a:r>
              <a:rPr lang="en-US" dirty="0" smtClean="0"/>
              <a:t>.</a:t>
            </a:r>
            <a:endParaRPr lang="en-US" dirty="0">
              <a:latin typeface="Inconsolata"/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281063790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 Control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/>
          </a:bodyPr>
          <a:lstStyle/>
          <a:p>
            <a:r>
              <a:rPr lang="en-US" dirty="0" smtClean="0"/>
              <a:t>This is a probably a good point to capture the initial state of our cookbook.</a:t>
            </a:r>
            <a:endParaRPr lang="en-US" dirty="0"/>
          </a:p>
        </p:txBody>
      </p:sp>
      <p:sp>
        <p:nvSpPr>
          <p:cNvPr id="7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Autofit/>
          </a:bodyPr>
          <a:lstStyle/>
          <a:p>
            <a:pPr marL="342900" indent="-342900">
              <a:buFont typeface="Wingdings" charset="2"/>
              <a:buChar char="ü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ü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 smtClean="0">
                <a:latin typeface="Inconsolata"/>
                <a:cs typeface="Inconsolata"/>
              </a:rPr>
              <a:t>git</a:t>
            </a:r>
            <a:endParaRPr lang="en-US" sz="2000" dirty="0" smtClean="0"/>
          </a:p>
          <a:p>
            <a:pPr marL="342900" indent="-342900">
              <a:buFont typeface="Wingdings" charset="2"/>
              <a:buChar char="q"/>
            </a:pPr>
            <a:r>
              <a:rPr lang="en-US" sz="2000" dirty="0" smtClean="0"/>
              <a:t>Add </a:t>
            </a:r>
            <a:r>
              <a:rPr lang="en-US" sz="2000" dirty="0"/>
              <a:t>the setup cookbook to version </a:t>
            </a:r>
            <a:r>
              <a:rPr lang="en-US" sz="2000" dirty="0" smtClean="0"/>
              <a:t>control</a:t>
            </a:r>
          </a:p>
        </p:txBody>
      </p:sp>
    </p:spTree>
    <p:extLst>
      <p:ext uri="{BB962C8B-B14F-4D97-AF65-F5344CB8AC3E}">
        <p14:creationId xmlns:p14="http://schemas.microsoft.com/office/powerpoint/2010/main" val="173039270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Move into the cookbook directory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cd setup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6780112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marL="342900" indent="-342900"/>
            <a:r>
              <a:rPr lang="en-US" dirty="0" smtClean="0"/>
              <a:t>Initialize it as a </a:t>
            </a:r>
            <a:r>
              <a:rPr lang="en-US" dirty="0" err="1" smtClean="0"/>
              <a:t>git</a:t>
            </a:r>
            <a:r>
              <a:rPr lang="en-US" dirty="0" smtClean="0"/>
              <a:t> repository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Initialized empty </a:t>
            </a:r>
            <a:r>
              <a:rPr lang="en-US" dirty="0" err="1"/>
              <a:t>Git</a:t>
            </a:r>
            <a:r>
              <a:rPr lang="en-US" dirty="0"/>
              <a:t> repository in /root/setup/.</a:t>
            </a:r>
            <a:r>
              <a:rPr lang="en-US" dirty="0" err="1"/>
              <a:t>git</a:t>
            </a:r>
            <a:r>
              <a:rPr lang="en-US" dirty="0"/>
              <a:t>/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793097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add</a:t>
            </a:r>
            <a:r>
              <a:rPr lang="en-US" dirty="0"/>
              <a:t> to stage files to be committed.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0437163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</a:t>
            </a:r>
            <a:r>
              <a:rPr lang="en-US" dirty="0" smtClean="0">
                <a:latin typeface="Inconsolata"/>
                <a:cs typeface="Inconsolata"/>
              </a:rPr>
              <a:t>status </a:t>
            </a:r>
            <a:r>
              <a:rPr lang="en-US" dirty="0" smtClean="0"/>
              <a:t>to view the staged files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 On branch master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Initial commit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 Changes to be committed:</a:t>
            </a:r>
          </a:p>
          <a:p>
            <a:r>
              <a:rPr lang="en-US" dirty="0"/>
              <a:t>#   (use "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rm</a:t>
            </a:r>
            <a:r>
              <a:rPr lang="en-US" dirty="0"/>
              <a:t> --cached &lt;file&gt;..." to </a:t>
            </a:r>
            <a:r>
              <a:rPr lang="en-US" dirty="0" err="1"/>
              <a:t>unstage</a:t>
            </a:r>
            <a:r>
              <a:rPr lang="en-US" dirty="0"/>
              <a:t>)</a:t>
            </a:r>
          </a:p>
          <a:p>
            <a:r>
              <a:rPr lang="en-US" dirty="0"/>
              <a:t>#</a:t>
            </a:r>
          </a:p>
          <a:p>
            <a:r>
              <a:rPr lang="en-US" dirty="0"/>
              <a:t>#	new file:   .</a:t>
            </a:r>
            <a:r>
              <a:rPr lang="en-US" dirty="0" err="1"/>
              <a:t>kitchen.yml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Berksfile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chefignore</a:t>
            </a:r>
            <a:endParaRPr lang="en-US" dirty="0"/>
          </a:p>
          <a:p>
            <a:r>
              <a:rPr lang="en-US" dirty="0"/>
              <a:t>#	new file:   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#	new file:   recipes/</a:t>
            </a:r>
            <a:r>
              <a:rPr lang="en-US" dirty="0" err="1" smtClean="0"/>
              <a:t>default.rb</a:t>
            </a:r>
            <a:endParaRPr lang="en-US" dirty="0" smtClean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status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08675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marL="342900" indent="-342900"/>
            <a:r>
              <a:rPr lang="en-US" dirty="0"/>
              <a:t>Use </a:t>
            </a:r>
            <a:r>
              <a:rPr lang="en-US" dirty="0" err="1">
                <a:latin typeface="Inconsolata"/>
                <a:cs typeface="Inconsolata"/>
              </a:rPr>
              <a:t>git</a:t>
            </a:r>
            <a:r>
              <a:rPr lang="en-US" dirty="0">
                <a:latin typeface="Inconsolata"/>
                <a:cs typeface="Inconsolata"/>
              </a:rPr>
              <a:t> commit</a:t>
            </a:r>
            <a:r>
              <a:rPr lang="en-US" dirty="0"/>
              <a:t> to save the staged </a:t>
            </a:r>
            <a:r>
              <a:rPr lang="en-US" dirty="0" smtClean="0"/>
              <a:t>changes</a:t>
            </a:r>
            <a:endParaRPr lang="en-US" dirty="0">
              <a:latin typeface="Inconsolata"/>
              <a:cs typeface="Inconsolata"/>
            </a:endParaRPr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 Committer: root &lt;root@fundamentals-3.0&gt;</a:t>
            </a:r>
          </a:p>
          <a:p>
            <a:r>
              <a:rPr lang="en-US" dirty="0"/>
              <a:t>Your name and email address were configured automatically based</a:t>
            </a:r>
          </a:p>
          <a:p>
            <a:r>
              <a:rPr lang="en-US" dirty="0"/>
              <a:t>on your username and hostname. Please check that they are accurate.</a:t>
            </a:r>
          </a:p>
          <a:p>
            <a:r>
              <a:rPr lang="en-US" dirty="0"/>
              <a:t>You can suppress this message by setting them explicitly: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user.name</a:t>
            </a:r>
            <a:r>
              <a:rPr lang="en-US" dirty="0"/>
              <a:t> "Your Name"</a:t>
            </a:r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</a:t>
            </a:r>
            <a:r>
              <a:rPr lang="en-US" dirty="0" err="1"/>
              <a:t>config</a:t>
            </a:r>
            <a:r>
              <a:rPr lang="en-US" dirty="0"/>
              <a:t> --global </a:t>
            </a:r>
            <a:r>
              <a:rPr lang="en-US" dirty="0" err="1"/>
              <a:t>user.email</a:t>
            </a:r>
            <a:r>
              <a:rPr lang="en-US" dirty="0"/>
              <a:t> </a:t>
            </a:r>
            <a:r>
              <a:rPr lang="en-US" dirty="0" err="1"/>
              <a:t>you@example.com</a:t>
            </a:r>
            <a:endParaRPr lang="en-US" dirty="0"/>
          </a:p>
          <a:p>
            <a:endParaRPr lang="en-US" dirty="0"/>
          </a:p>
          <a:p>
            <a:r>
              <a:rPr lang="en-US" dirty="0"/>
              <a:t>If the identity used for this commit is wrong, you can fix it with:</a:t>
            </a:r>
          </a:p>
          <a:p>
            <a:endParaRPr lang="en-US" dirty="0"/>
          </a:p>
          <a:p>
            <a:r>
              <a:rPr lang="en-US" dirty="0"/>
              <a:t>    </a:t>
            </a:r>
            <a:r>
              <a:rPr lang="en-US" dirty="0" err="1"/>
              <a:t>git</a:t>
            </a:r>
            <a:r>
              <a:rPr lang="en-US" dirty="0"/>
              <a:t> commit --amend --author='Your Name &lt;</a:t>
            </a:r>
            <a:r>
              <a:rPr lang="en-US" dirty="0" err="1"/>
              <a:t>you@example.com</a:t>
            </a:r>
            <a:r>
              <a:rPr lang="en-US" dirty="0"/>
              <a:t>&gt;'</a:t>
            </a:r>
          </a:p>
          <a:p>
            <a:endParaRPr lang="en-US" dirty="0"/>
          </a:p>
          <a:p>
            <a:r>
              <a:rPr lang="en-US" dirty="0"/>
              <a:t> 11 files changed, 172 insertions(+), 0 deletions(-</a:t>
            </a:r>
            <a:r>
              <a:rPr lang="en-US" dirty="0" smtClean="0"/>
              <a:t>)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/>
          <a:lstStyle/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setup cookbook"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37767" y="587941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568693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Versioning?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>
          <a:xfrm>
            <a:off x="2259204" y="4492072"/>
            <a:ext cx="8488899" cy="1931331"/>
          </a:xfrm>
        </p:spPr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000" dirty="0"/>
              <a:t>Use </a:t>
            </a:r>
            <a:r>
              <a:rPr lang="en-US" sz="2000" dirty="0">
                <a:latin typeface="Inconsolata"/>
                <a:cs typeface="Inconsolata"/>
              </a:rPr>
              <a:t>chef</a:t>
            </a:r>
            <a:r>
              <a:rPr lang="en-US" sz="2000" dirty="0"/>
              <a:t> to generate a cookbook to store our setup recipe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Update our </a:t>
            </a:r>
            <a:r>
              <a:rPr lang="en-US" sz="2000" dirty="0" smtClean="0"/>
              <a:t>recipe </a:t>
            </a:r>
            <a:r>
              <a:rPr lang="en-US" sz="2000" dirty="0"/>
              <a:t>to install </a:t>
            </a:r>
            <a:r>
              <a:rPr lang="en-US" sz="2000" dirty="0" err="1">
                <a:latin typeface="Inconsolata"/>
                <a:cs typeface="Inconsolata"/>
              </a:rPr>
              <a:t>git</a:t>
            </a:r>
            <a:endParaRPr lang="en-US" sz="2000" dirty="0">
              <a:latin typeface="Inconsolata"/>
              <a:cs typeface="Inconsolata"/>
            </a:endParaRPr>
          </a:p>
          <a:p>
            <a:pPr marL="342900" indent="-342900">
              <a:buFont typeface="Wingdings" charset="2"/>
              <a:buChar char="q"/>
            </a:pPr>
            <a:r>
              <a:rPr lang="en-US" sz="2000" dirty="0"/>
              <a:t>Add the setup cookbook to version control</a:t>
            </a:r>
            <a:endParaRPr lang="en-US" sz="2000" dirty="0">
              <a:latin typeface="Inconsolata"/>
              <a:cs typeface="Inconsolata"/>
            </a:endParaRPr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>
          <a:xfrm>
            <a:off x="2263171" y="2597173"/>
            <a:ext cx="7773087" cy="1146175"/>
          </a:xfrm>
        </p:spPr>
        <p:txBody>
          <a:bodyPr>
            <a:normAutofit fontScale="92500"/>
          </a:bodyPr>
          <a:lstStyle/>
          <a:p>
            <a:r>
              <a:rPr lang="en-US" dirty="0" smtClean="0"/>
              <a:t>She has </a:t>
            </a:r>
            <a:r>
              <a:rPr lang="en-US" dirty="0"/>
              <a:t>a </a:t>
            </a:r>
            <a:r>
              <a:rPr lang="en-US" dirty="0" smtClean="0"/>
              <a:t>point. How are we going to manage </a:t>
            </a:r>
            <a:r>
              <a:rPr lang="en-US" dirty="0"/>
              <a:t>this </a:t>
            </a:r>
            <a:r>
              <a:rPr lang="en-US" dirty="0" smtClean="0"/>
              <a:t>file when I start to use it on more workstations?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60111097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/>
              <a:t>Version Control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>
            <a:normAutofit/>
          </a:bodyPr>
          <a:lstStyle/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 err="1" smtClean="0">
                <a:latin typeface="Inconsolata"/>
                <a:cs typeface="Inconsolata"/>
              </a:rPr>
              <a:t>init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smtClean="0"/>
              <a:t> inside the setup cookbook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add ."</a:t>
            </a:r>
            <a:r>
              <a:rPr lang="en-US" sz="2400" dirty="0" smtClean="0"/>
              <a:t> to stage all files to be committed</a:t>
            </a:r>
          </a:p>
          <a:p>
            <a:pPr marL="342900" indent="-342900">
              <a:buFont typeface="Wingdings" charset="2"/>
              <a:buChar char="q"/>
            </a:pPr>
            <a:r>
              <a:rPr lang="en-US" sz="2400" dirty="0" smtClean="0"/>
              <a:t>Use </a:t>
            </a:r>
            <a:r>
              <a:rPr lang="en-US" sz="2400" dirty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git</a:t>
            </a:r>
            <a:r>
              <a:rPr lang="en-US" sz="2400" dirty="0" smtClean="0">
                <a:latin typeface="Inconsolata"/>
                <a:cs typeface="Inconsolata"/>
              </a:rPr>
              <a:t> </a:t>
            </a:r>
            <a:r>
              <a:rPr lang="en-US" sz="2400" dirty="0">
                <a:latin typeface="Inconsolata"/>
                <a:cs typeface="Inconsolata"/>
              </a:rPr>
              <a:t>commit </a:t>
            </a:r>
            <a:r>
              <a:rPr lang="en-US" sz="2400" dirty="0" smtClean="0">
                <a:latin typeface="Inconsolata"/>
                <a:cs typeface="Inconsolata"/>
              </a:rPr>
              <a:t>-m '...'"</a:t>
            </a:r>
            <a:r>
              <a:rPr lang="en-US" sz="2400" dirty="0" smtClean="0"/>
              <a:t> to </a:t>
            </a:r>
            <a:r>
              <a:rPr lang="en-US" sz="2400" dirty="0"/>
              <a:t>save the staged </a:t>
            </a:r>
            <a:r>
              <a:rPr lang="en-US" sz="2400" dirty="0" smtClean="0"/>
              <a:t>changes</a:t>
            </a:r>
            <a:endParaRPr lang="en-US" sz="2400" dirty="0"/>
          </a:p>
        </p:txBody>
      </p:sp>
      <p:sp>
        <p:nvSpPr>
          <p:cNvPr id="4" name="TextBox 3"/>
          <p:cNvSpPr txBox="1"/>
          <p:nvPr/>
        </p:nvSpPr>
        <p:spPr bwMode="white">
          <a:xfrm>
            <a:off x="420296" y="-657820"/>
            <a:ext cx="914400" cy="914400"/>
          </a:xfrm>
          <a:prstGeom prst="rect">
            <a:avLst/>
          </a:prstGeom>
        </p:spPr>
        <p:txBody>
          <a:bodyPr vert="horz" wrap="none" lIns="91440" tIns="91440" rIns="91440" bIns="91440" rtlCol="0">
            <a:normAutofit/>
          </a:bodyPr>
          <a:lstStyle/>
          <a:p>
            <a:endParaRPr lang="en-US" dirty="0" smtClean="0"/>
          </a:p>
        </p:txBody>
      </p:sp>
    </p:spTree>
    <p:extLst>
      <p:ext uri="{BB962C8B-B14F-4D97-AF65-F5344CB8AC3E}">
        <p14:creationId xmlns:p14="http://schemas.microsoft.com/office/powerpoint/2010/main" val="234274905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 up a Web Server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sz="quarter" idx="10"/>
          </p:nvPr>
        </p:nvSpPr>
        <p:spPr/>
        <p:txBody>
          <a:bodyPr/>
          <a:lstStyle/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Write a recipe that installs, configures, and starts an apache server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 smtClean="0"/>
              <a:t>Create a cookbook to store the recipe</a:t>
            </a:r>
          </a:p>
          <a:p>
            <a:pPr marL="285750" indent="-285750">
              <a:buFont typeface="Wingdings" charset="2"/>
              <a:buChar char="q"/>
            </a:pPr>
            <a:r>
              <a:rPr lang="en-US" dirty="0"/>
              <a:t>Add the </a:t>
            </a:r>
            <a:r>
              <a:rPr lang="en-US" dirty="0" smtClean="0"/>
              <a:t>cookbook </a:t>
            </a:r>
            <a:r>
              <a:rPr lang="en-US" dirty="0"/>
              <a:t>to version control</a:t>
            </a:r>
            <a:endParaRPr lang="en-US" dirty="0">
              <a:latin typeface="Inconsolata"/>
              <a:cs typeface="Inconsolata"/>
            </a:endParaRPr>
          </a:p>
          <a:p>
            <a:pPr marL="285750" indent="-285750">
              <a:buFont typeface="Wingdings" charset="2"/>
              <a:buChar char="q"/>
            </a:pPr>
            <a:endParaRPr lang="en-US" dirty="0" smtClean="0"/>
          </a:p>
        </p:txBody>
      </p:sp>
      <p:sp>
        <p:nvSpPr>
          <p:cNvPr id="4" name="Content Placeholder 3"/>
          <p:cNvSpPr>
            <a:spLocks noGrp="1"/>
          </p:cNvSpPr>
          <p:nvPr>
            <p:ph sz="quarter" idx="11"/>
          </p:nvPr>
        </p:nvSpPr>
        <p:spPr/>
        <p:txBody>
          <a:bodyPr>
            <a:normAutofit fontScale="92500"/>
          </a:bodyPr>
          <a:lstStyle/>
          <a:p>
            <a:r>
              <a:rPr lang="en-US" dirty="0" smtClean="0"/>
              <a:t>Using Chef to setup a webserver? I don't see why not! It's not all that different than the other recipe I wrote.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7953958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Setting up a Web Server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197969" y="2629586"/>
            <a:ext cx="9005437" cy="3559291"/>
          </a:xfrm>
        </p:spPr>
        <p:txBody>
          <a:bodyPr>
            <a:noAutofit/>
          </a:bodyPr>
          <a:lstStyle/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/>
              <a:t>Use </a:t>
            </a:r>
            <a:r>
              <a:rPr lang="en-US" sz="2400" dirty="0">
                <a:latin typeface="Inconsolata"/>
                <a:cs typeface="Inconsolata"/>
              </a:rPr>
              <a:t>chef generate</a:t>
            </a:r>
            <a:r>
              <a:rPr lang="en-US" sz="2400" dirty="0"/>
              <a:t> to create a cookbook named "apache"</a:t>
            </a:r>
            <a:r>
              <a:rPr lang="en-US" sz="2400" dirty="0" smtClean="0"/>
              <a:t>.</a:t>
            </a: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Write a recipe named 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err="1" smtClean="0">
                <a:latin typeface="Inconsolata"/>
                <a:cs typeface="Inconsolata"/>
              </a:rPr>
              <a:t>default.rb</a:t>
            </a:r>
            <a:r>
              <a:rPr lang="en-US" sz="2400" dirty="0" smtClean="0">
                <a:latin typeface="Inconsolata"/>
                <a:cs typeface="Inconsolata"/>
              </a:rPr>
              <a:t>"</a:t>
            </a:r>
            <a:r>
              <a:rPr lang="en-US" sz="2400" dirty="0" smtClean="0"/>
              <a:t> with the policy: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The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cs typeface="Inconsolata"/>
              </a:rPr>
              <a:t>package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 named "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</a:rPr>
              <a:t>httpd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" is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cs typeface="Inconsolata"/>
              </a:rPr>
              <a:t>installed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.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The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cs typeface="Inconsolata"/>
              </a:rPr>
              <a:t>file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 named "/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</a:rPr>
              <a:t>var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/www/html/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</a:rPr>
              <a:t>index.html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" is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cs typeface="Inconsolata"/>
              </a:rPr>
              <a:t>created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 with the 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  <a:cs typeface="Inconsolata"/>
              </a:rPr>
              <a:t>content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"&lt;h1&gt;Hello, world!&lt;/h1&gt;"</a:t>
            </a:r>
          </a:p>
          <a:p>
            <a:pPr lvl="1" algn="l">
              <a:lnSpc>
                <a:spcPct val="120000"/>
              </a:lnSpc>
            </a:pP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The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cs typeface="Inconsolata"/>
              </a:rPr>
              <a:t>service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 named "</a:t>
            </a:r>
            <a:r>
              <a:rPr lang="en-US" sz="2000" dirty="0" err="1">
                <a:solidFill>
                  <a:schemeClr val="tx1">
                    <a:lumMod val="75000"/>
                  </a:schemeClr>
                </a:solidFill>
              </a:rPr>
              <a:t>httpd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" is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cs typeface="Inconsolata"/>
              </a:rPr>
              <a:t>started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</a:rPr>
              <a:t> and </a:t>
            </a:r>
            <a:r>
              <a:rPr lang="en-US" sz="2000" dirty="0">
                <a:solidFill>
                  <a:schemeClr val="tx1">
                    <a:lumMod val="75000"/>
                  </a:schemeClr>
                </a:solidFill>
                <a:cs typeface="Inconsolata"/>
              </a:rPr>
              <a:t>enabled</a:t>
            </a:r>
            <a:r>
              <a:rPr lang="en-US" sz="2000" dirty="0" smtClean="0">
                <a:solidFill>
                  <a:schemeClr val="tx1">
                    <a:lumMod val="75000"/>
                  </a:schemeClr>
                </a:solidFill>
              </a:rPr>
              <a:t>.</a:t>
            </a:r>
          </a:p>
          <a:p>
            <a:pPr lvl="1" algn="l">
              <a:lnSpc>
                <a:spcPct val="120000"/>
              </a:lnSpc>
            </a:pP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r>
              <a:rPr lang="en-US" sz="2400" dirty="0" smtClean="0"/>
              <a:t>Place </a:t>
            </a:r>
            <a:r>
              <a:rPr lang="en-US" sz="2400" dirty="0"/>
              <a:t>the apache cookbook under version </a:t>
            </a:r>
            <a:r>
              <a:rPr lang="en-US" sz="2400" dirty="0" smtClean="0"/>
              <a:t>control</a:t>
            </a:r>
            <a:endParaRPr lang="en-US" sz="2000" dirty="0">
              <a:solidFill>
                <a:schemeClr val="tx1">
                  <a:lumMod val="75000"/>
                </a:schemeClr>
              </a:solidFill>
            </a:endParaRPr>
          </a:p>
          <a:p>
            <a:pPr>
              <a:lnSpc>
                <a:spcPct val="120000"/>
              </a:lnSpc>
            </a:pPr>
            <a:endParaRPr lang="en-US" sz="1800" dirty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  <a:p>
            <a:pPr marL="342900" indent="-342900">
              <a:lnSpc>
                <a:spcPct val="120000"/>
              </a:lnSpc>
              <a:buFont typeface="Wingdings" charset="2"/>
              <a:buChar char="q"/>
            </a:pPr>
            <a:endParaRPr lang="en-US" sz="2000" dirty="0" smtClean="0"/>
          </a:p>
        </p:txBody>
      </p:sp>
    </p:spTree>
    <p:extLst>
      <p:ext uri="{BB962C8B-B14F-4D97-AF65-F5344CB8AC3E}">
        <p14:creationId xmlns:p14="http://schemas.microsoft.com/office/powerpoint/2010/main" val="18145653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directory[/root/apache] action create</a:t>
            </a:r>
          </a:p>
          <a:p>
            <a:r>
              <a:rPr lang="en-US" dirty="0"/>
              <a:t>    - create new directory /root/apache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/root/apache/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template[/root/apache/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/root/apache/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</a:t>
            </a:r>
            <a:r>
              <a:rPr lang="en-US" dirty="0" smtClean="0"/>
              <a:t>apache/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[/root/apache/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apache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34258463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Apache Recipe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/>
          <a:lstStyle/>
          <a:p>
            <a:r>
              <a:rPr lang="en-US" dirty="0"/>
              <a:t>package "</a:t>
            </a:r>
            <a:r>
              <a:rPr lang="en-US" dirty="0" err="1"/>
              <a:t>httpd</a:t>
            </a:r>
            <a:r>
              <a:rPr lang="en-US" dirty="0"/>
              <a:t>"</a:t>
            </a:r>
          </a:p>
          <a:p>
            <a:endParaRPr lang="en-US" dirty="0"/>
          </a:p>
          <a:p>
            <a:r>
              <a:rPr lang="en-US" dirty="0" smtClean="0"/>
              <a:t>file "</a:t>
            </a:r>
            <a:r>
              <a:rPr lang="en-US" dirty="0"/>
              <a:t>/</a:t>
            </a:r>
            <a:r>
              <a:rPr lang="en-US" dirty="0" err="1"/>
              <a:t>var</a:t>
            </a:r>
            <a:r>
              <a:rPr lang="en-US" dirty="0"/>
              <a:t>/www/html/</a:t>
            </a:r>
            <a:r>
              <a:rPr lang="en-US" dirty="0" err="1"/>
              <a:t>index.html</a:t>
            </a:r>
            <a:r>
              <a:rPr lang="en-US" dirty="0"/>
              <a:t>" do</a:t>
            </a:r>
          </a:p>
          <a:p>
            <a:r>
              <a:rPr lang="en-US" dirty="0" smtClean="0"/>
              <a:t>  content "&lt;h1&gt;Hello, world!&lt;/h1&gt;"</a:t>
            </a:r>
          </a:p>
          <a:p>
            <a:r>
              <a:rPr lang="en-US" dirty="0" smtClean="0"/>
              <a:t>end</a:t>
            </a:r>
            <a:endParaRPr lang="en-US" dirty="0"/>
          </a:p>
          <a:p>
            <a:endParaRPr lang="en-US" dirty="0"/>
          </a:p>
          <a:p>
            <a:r>
              <a:rPr lang="en-US" dirty="0"/>
              <a:t>service "</a:t>
            </a:r>
            <a:r>
              <a:rPr lang="en-US" dirty="0" err="1"/>
              <a:t>httpd</a:t>
            </a:r>
            <a:r>
              <a:rPr lang="en-US" dirty="0"/>
              <a:t>" do</a:t>
            </a:r>
          </a:p>
          <a:p>
            <a:r>
              <a:rPr lang="en-US" dirty="0"/>
              <a:t>  action [ :enable, :start ]</a:t>
            </a:r>
          </a:p>
          <a:p>
            <a:r>
              <a:rPr lang="en-US" dirty="0"/>
              <a:t>end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 fontScale="85000" lnSpcReduction="20000"/>
          </a:bodyPr>
          <a:lstStyle/>
          <a:p>
            <a:r>
              <a:rPr lang="en-US" dirty="0" smtClean="0"/>
              <a:t>apache/recipes/</a:t>
            </a:r>
            <a:r>
              <a:rPr lang="en-US" dirty="0" err="1" smtClean="0"/>
              <a:t>default.rb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131334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Commit Your Work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$ cd apache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</a:t>
            </a:r>
            <a:r>
              <a:rPr lang="en-US" dirty="0" err="1" smtClean="0"/>
              <a:t>init</a:t>
            </a:r>
            <a:r>
              <a:rPr lang="en-US" dirty="0" smtClean="0"/>
              <a:t> 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add .</a:t>
            </a:r>
          </a:p>
          <a:p>
            <a:r>
              <a:rPr lang="en-US" dirty="0" smtClean="0"/>
              <a:t>$ </a:t>
            </a:r>
            <a:r>
              <a:rPr lang="en-US" dirty="0" err="1" smtClean="0"/>
              <a:t>git</a:t>
            </a:r>
            <a:r>
              <a:rPr lang="en-US" dirty="0" smtClean="0"/>
              <a:t> commit -m "Initial Apache Cookbook"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2212439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Discussion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260314" y="2628803"/>
            <a:ext cx="8230599" cy="3410348"/>
          </a:xfrm>
        </p:spPr>
        <p:txBody>
          <a:bodyPr>
            <a:normAutofit/>
          </a:bodyPr>
          <a:lstStyle/>
          <a:p>
            <a:r>
              <a:rPr lang="en-US" dirty="0"/>
              <a:t>What questions can I answer for you? </a:t>
            </a:r>
          </a:p>
          <a:p>
            <a:pPr marL="457200" indent="-457200">
              <a:buFont typeface="Arial"/>
              <a:buChar char="•"/>
            </a:pPr>
            <a:endParaRPr lang="en-US" dirty="0" smtClean="0"/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cookbooks</a:t>
            </a:r>
          </a:p>
          <a:p>
            <a:pPr marL="457200" indent="-457200">
              <a:buFont typeface="Arial"/>
              <a:buChar char="•"/>
            </a:pPr>
            <a:r>
              <a:rPr lang="en-US" dirty="0" smtClean="0"/>
              <a:t>version control</a:t>
            </a:r>
          </a:p>
        </p:txBody>
      </p:sp>
    </p:spTree>
    <p:extLst>
      <p:ext uri="{BB962C8B-B14F-4D97-AF65-F5344CB8AC3E}">
        <p14:creationId xmlns:p14="http://schemas.microsoft.com/office/powerpoint/2010/main" val="24328034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Break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4604816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What is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?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An executable program that allows you generate cookbooks and cookbook components.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08709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</a:t>
            </a:r>
          </a:p>
          <a:p>
            <a:r>
              <a:rPr lang="en-US" dirty="0"/>
              <a:t>    chef -h/--help</a:t>
            </a:r>
          </a:p>
          <a:p>
            <a:r>
              <a:rPr lang="en-US" dirty="0"/>
              <a:t>    chef -v/--version</a:t>
            </a:r>
          </a:p>
          <a:p>
            <a:r>
              <a:rPr lang="en-US" dirty="0"/>
              <a:t>    chef command [arguments...] [options...]</a:t>
            </a:r>
          </a:p>
          <a:p>
            <a:endParaRPr lang="en-US" dirty="0"/>
          </a:p>
          <a:p>
            <a:endParaRPr lang="en-US" dirty="0"/>
          </a:p>
          <a:p>
            <a:r>
              <a:rPr lang="en-US" dirty="0"/>
              <a:t>Available Commands:</a:t>
            </a:r>
          </a:p>
          <a:p>
            <a:r>
              <a:rPr lang="en-US" dirty="0"/>
              <a:t>    exec        Runs the command in context of the embedded ruby</a:t>
            </a:r>
          </a:p>
          <a:p>
            <a:r>
              <a:rPr lang="en-US" dirty="0"/>
              <a:t>    gem         Runs the `gem` command in context of the embedded ruby</a:t>
            </a:r>
          </a:p>
          <a:p>
            <a:r>
              <a:rPr lang="en-US" dirty="0"/>
              <a:t>    generate    Generate a new app, cookbook, or component</a:t>
            </a:r>
          </a:p>
          <a:p>
            <a:r>
              <a:rPr lang="en-US" dirty="0"/>
              <a:t>    shell-</a:t>
            </a:r>
            <a:r>
              <a:rPr lang="en-US" dirty="0" err="1"/>
              <a:t>init</a:t>
            </a:r>
            <a:r>
              <a:rPr lang="en-US" dirty="0"/>
              <a:t>  Initialize your shell to use </a:t>
            </a:r>
            <a:r>
              <a:rPr lang="en-US" dirty="0" err="1"/>
              <a:t>ChefDK</a:t>
            </a:r>
            <a:r>
              <a:rPr lang="en-US" dirty="0"/>
              <a:t> as your primary ruby</a:t>
            </a:r>
          </a:p>
          <a:p>
            <a:r>
              <a:rPr lang="en-US" dirty="0"/>
              <a:t>    install     Install cookbooks from a </a:t>
            </a:r>
            <a:r>
              <a:rPr lang="en-US" dirty="0" err="1"/>
              <a:t>Policyfile</a:t>
            </a:r>
            <a:r>
              <a:rPr lang="en-US" dirty="0"/>
              <a:t> and generate a locked cookbook set</a:t>
            </a:r>
          </a:p>
          <a:p>
            <a:r>
              <a:rPr lang="en-US" dirty="0"/>
              <a:t>    update      Updates a </a:t>
            </a:r>
            <a:r>
              <a:rPr lang="en-US" dirty="0" err="1"/>
              <a:t>Policyfile.lock.json</a:t>
            </a:r>
            <a:r>
              <a:rPr lang="en-US" dirty="0"/>
              <a:t> with latest </a:t>
            </a:r>
            <a:r>
              <a:rPr lang="en-US" dirty="0" err="1"/>
              <a:t>run_list</a:t>
            </a:r>
            <a:r>
              <a:rPr lang="en-US" dirty="0"/>
              <a:t> and </a:t>
            </a:r>
            <a:r>
              <a:rPr lang="en-US" dirty="0" smtClean="0"/>
              <a:t>cookbooks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15764" y="489382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294596462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>
                <a:cs typeface="Inconsolata"/>
              </a:rPr>
              <a:t>Cookbooks</a:t>
            </a:r>
            <a:endParaRPr lang="en-US" dirty="0">
              <a:cs typeface="Inconsolata"/>
            </a:endParaRPr>
          </a:p>
        </p:txBody>
      </p:sp>
      <p:sp>
        <p:nvSpPr>
          <p:cNvPr id="3" name="Subtitle 2"/>
          <p:cNvSpPr>
            <a:spLocks noGrp="1"/>
          </p:cNvSpPr>
          <p:nvPr>
            <p:ph type="subTitle" idx="4294967295"/>
          </p:nvPr>
        </p:nvSpPr>
        <p:spPr>
          <a:xfrm>
            <a:off x="2260314" y="2629587"/>
            <a:ext cx="8230599" cy="3165037"/>
          </a:xfrm>
        </p:spPr>
        <p:txBody>
          <a:bodyPr>
            <a:normAutofit/>
          </a:bodyPr>
          <a:lstStyle/>
          <a:p>
            <a:r>
              <a:rPr lang="en-US" sz="2800" dirty="0"/>
              <a:t>A cookbook is the fundamental unit of configuration and policy distribution. Each cookbook defines a scenario, such as everything needed to install and configure MySQL, and then it contains all of the components that are required to support that </a:t>
            </a:r>
            <a:r>
              <a:rPr lang="en-US" sz="2800" dirty="0" smtClean="0"/>
              <a:t>scenario</a:t>
            </a:r>
            <a:r>
              <a:rPr lang="en-US" sz="2800" dirty="0"/>
              <a:t> </a:t>
            </a:r>
            <a:r>
              <a:rPr lang="en-US" sz="2800" dirty="0" smtClean="0"/>
              <a:t>. . .</a:t>
            </a:r>
            <a:endParaRPr lang="en-US" sz="2800" dirty="0"/>
          </a:p>
        </p:txBody>
      </p:sp>
      <p:sp>
        <p:nvSpPr>
          <p:cNvPr id="5" name="Rectangle 4"/>
          <p:cNvSpPr/>
          <p:nvPr/>
        </p:nvSpPr>
        <p:spPr>
          <a:xfrm>
            <a:off x="4265099" y="6363568"/>
            <a:ext cx="3661805" cy="369332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ctr"/>
            <a:r>
              <a:rPr lang="en-US" dirty="0">
                <a:cs typeface="Inconsolata"/>
              </a:rPr>
              <a:t>http://</a:t>
            </a:r>
            <a:r>
              <a:rPr lang="en-US" dirty="0" err="1">
                <a:cs typeface="Inconsolata"/>
              </a:rPr>
              <a:t>docs.chef.io</a:t>
            </a:r>
            <a:r>
              <a:rPr lang="en-US" dirty="0" smtClean="0">
                <a:cs typeface="Inconsolata"/>
              </a:rPr>
              <a:t>/</a:t>
            </a:r>
            <a:r>
              <a:rPr lang="en-US" dirty="0" err="1" smtClean="0">
                <a:cs typeface="Inconsolata"/>
              </a:rPr>
              <a:t>cookbooks.html</a:t>
            </a:r>
            <a:endParaRPr lang="en-US" dirty="0">
              <a:cs typeface="Inconsolata"/>
            </a:endParaRPr>
          </a:p>
        </p:txBody>
      </p:sp>
    </p:spTree>
    <p:extLst>
      <p:ext uri="{BB962C8B-B14F-4D97-AF65-F5344CB8AC3E}">
        <p14:creationId xmlns:p14="http://schemas.microsoft.com/office/powerpoint/2010/main" val="1735872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</a:t>
            </a:r>
            <a:r>
              <a:rPr lang="en-US" dirty="0" smtClean="0"/>
              <a:t>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GENERATOR [options]</a:t>
            </a:r>
          </a:p>
          <a:p>
            <a:endParaRPr lang="en-US" dirty="0"/>
          </a:p>
          <a:p>
            <a:r>
              <a:rPr lang="en-US" dirty="0"/>
              <a:t>Available generators:</a:t>
            </a:r>
          </a:p>
          <a:p>
            <a:r>
              <a:rPr lang="en-US" dirty="0"/>
              <a:t>  app         Generate an application repo</a:t>
            </a:r>
          </a:p>
          <a:p>
            <a:r>
              <a:rPr lang="en-US" dirty="0"/>
              <a:t>  cookbook    Generate a single cookbook</a:t>
            </a:r>
          </a:p>
          <a:p>
            <a:r>
              <a:rPr lang="en-US" dirty="0"/>
              <a:t>  recipe      Generate a new recipe</a:t>
            </a:r>
          </a:p>
          <a:p>
            <a:r>
              <a:rPr lang="en-US" dirty="0"/>
              <a:t>  attribute   Generate an attributes file</a:t>
            </a:r>
          </a:p>
          <a:p>
            <a:r>
              <a:rPr lang="en-US" dirty="0"/>
              <a:t>  template    Generate a file template</a:t>
            </a:r>
          </a:p>
          <a:p>
            <a:r>
              <a:rPr lang="en-US" dirty="0"/>
              <a:t>  file        Generate a cookbook file</a:t>
            </a:r>
          </a:p>
          <a:p>
            <a:r>
              <a:rPr lang="en-US" dirty="0"/>
              <a:t>  </a:t>
            </a:r>
            <a:r>
              <a:rPr lang="en-US" dirty="0" err="1"/>
              <a:t>lwrp</a:t>
            </a:r>
            <a:r>
              <a:rPr lang="en-US" dirty="0"/>
              <a:t>        Generate a lightweight resource/provider</a:t>
            </a:r>
          </a:p>
          <a:p>
            <a:r>
              <a:rPr lang="en-US" dirty="0"/>
              <a:t>  repo        Generate a Chef policy repository</a:t>
            </a:r>
          </a:p>
          <a:p>
            <a:r>
              <a:rPr lang="en-US" dirty="0"/>
              <a:t>  </a:t>
            </a:r>
            <a:r>
              <a:rPr lang="en-US" dirty="0" err="1"/>
              <a:t>policyfile</a:t>
            </a:r>
            <a:r>
              <a:rPr lang="en-US" dirty="0"/>
              <a:t>  Generate a </a:t>
            </a:r>
            <a:r>
              <a:rPr lang="en-US" dirty="0" err="1"/>
              <a:t>Policyfile</a:t>
            </a:r>
            <a:r>
              <a:rPr lang="en-US" dirty="0"/>
              <a:t> for use with the install/push commands (experimental)</a:t>
            </a:r>
            <a:endParaRPr lang="en-US" sz="1800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5" y="3118454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96199110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What can </a:t>
            </a:r>
            <a:r>
              <a:rPr lang="en-US" dirty="0" smtClean="0">
                <a:latin typeface="Inconsolata"/>
                <a:cs typeface="Inconsolata"/>
              </a:rPr>
              <a:t>chef</a:t>
            </a:r>
            <a:r>
              <a:rPr lang="en-US" dirty="0" smtClean="0"/>
              <a:t> </a:t>
            </a:r>
            <a:r>
              <a:rPr lang="en-US" dirty="0" smtClean="0">
                <a:latin typeface="Inconsolata"/>
                <a:cs typeface="Inconsolata"/>
              </a:rPr>
              <a:t>generate cookbook</a:t>
            </a:r>
            <a:r>
              <a:rPr lang="en-US" dirty="0" smtClean="0"/>
              <a:t> do?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Usage: chef generate cookbook NAME [options]</a:t>
            </a:r>
          </a:p>
          <a:p>
            <a:r>
              <a:rPr lang="en-US" dirty="0"/>
              <a:t>    -C, --copyright COPYRIGHT        Name of the copyright holder - defaults to 'The Authors'</a:t>
            </a:r>
          </a:p>
          <a:p>
            <a:r>
              <a:rPr lang="en-US" dirty="0"/>
              <a:t>    -m, --email EMAIL                Email address of the author - defaults </a:t>
            </a:r>
            <a:r>
              <a:rPr lang="en-US" dirty="0" smtClean="0"/>
              <a:t>to '</a:t>
            </a:r>
            <a:r>
              <a:rPr lang="en-US" dirty="0" err="1" smtClean="0"/>
              <a:t>you@exa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-a, --generator-</a:t>
            </a:r>
            <a:r>
              <a:rPr lang="en-US" dirty="0" err="1" smtClean="0"/>
              <a:t>arg</a:t>
            </a:r>
            <a:r>
              <a:rPr lang="en-US" dirty="0" smtClean="0"/>
              <a:t> KEY=VALUE    Use to set arbitrary attribute KEY to VALUE in the...</a:t>
            </a:r>
          </a:p>
          <a:p>
            <a:r>
              <a:rPr lang="en-US" dirty="0" smtClean="0"/>
              <a:t>    -I, --license LICENSE            </a:t>
            </a:r>
            <a:r>
              <a:rPr lang="en-US" dirty="0" err="1" smtClean="0"/>
              <a:t>all_rights</a:t>
            </a:r>
            <a:r>
              <a:rPr lang="en-US" dirty="0" smtClean="0"/>
              <a:t>, apache2, </a:t>
            </a:r>
            <a:r>
              <a:rPr lang="en-US" dirty="0" err="1" smtClean="0"/>
              <a:t>mit</a:t>
            </a:r>
            <a:r>
              <a:rPr lang="en-US" dirty="0" smtClean="0"/>
              <a:t>, gplv2, gplv3 - defaults ...</a:t>
            </a:r>
          </a:p>
          <a:p>
            <a:r>
              <a:rPr lang="en-US" dirty="0" smtClean="0"/>
              <a:t>    -g GENERATOR_COOKBOOK_PATH,      Use GENERATOR_COOKBOOK_PATH for the </a:t>
            </a:r>
            <a:r>
              <a:rPr lang="en-US" dirty="0" err="1" smtClean="0"/>
              <a:t>code_generator</a:t>
            </a:r>
            <a:r>
              <a:rPr lang="en-US" dirty="0" smtClean="0"/>
              <a:t>...</a:t>
            </a:r>
          </a:p>
          <a:p>
            <a:r>
              <a:rPr lang="en-US" dirty="0" smtClean="0"/>
              <a:t>        </a:t>
            </a:r>
            <a:r>
              <a:rPr lang="en-US" dirty="0"/>
              <a:t>--generator-cookbook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--help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40426" y="1725278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116227511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Lets create a cookbook!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quarter" idx="10"/>
          </p:nvPr>
        </p:nvSpPr>
        <p:spPr/>
        <p:txBody>
          <a:bodyPr>
            <a:noAutofit/>
          </a:bodyPr>
          <a:lstStyle/>
          <a:p>
            <a:r>
              <a:rPr lang="en-US" dirty="0"/>
              <a:t>Compiling Cookbooks...</a:t>
            </a:r>
          </a:p>
          <a:p>
            <a:r>
              <a:rPr lang="en-US" dirty="0"/>
              <a:t>Recipe: </a:t>
            </a:r>
            <a:r>
              <a:rPr lang="en-US" dirty="0" err="1"/>
              <a:t>code_generator</a:t>
            </a:r>
            <a:r>
              <a:rPr lang="en-US" dirty="0"/>
              <a:t>::cookbook</a:t>
            </a:r>
          </a:p>
          <a:p>
            <a:r>
              <a:rPr lang="en-US" dirty="0"/>
              <a:t>  * directory[/root/setup] action create</a:t>
            </a:r>
          </a:p>
          <a:p>
            <a:r>
              <a:rPr lang="en-US" dirty="0"/>
              <a:t>    - create new directory /root/setup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metadata.rb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metadata.rb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metadata.rb</a:t>
            </a:r>
            <a:r>
              <a:rPr lang="en-US" dirty="0"/>
              <a:t> from none to bd85d3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template[/root/setup/</a:t>
            </a:r>
            <a:r>
              <a:rPr lang="en-US" dirty="0" err="1"/>
              <a:t>README.md</a:t>
            </a:r>
            <a:r>
              <a:rPr lang="en-US" dirty="0"/>
              <a:t>] action </a:t>
            </a:r>
            <a:r>
              <a:rPr lang="en-US" dirty="0" err="1"/>
              <a:t>create_if_missing</a:t>
            </a:r>
            <a:endParaRPr lang="en-US" dirty="0"/>
          </a:p>
          <a:p>
            <a:r>
              <a:rPr lang="en-US" dirty="0"/>
              <a:t>    - create new file /root/setup/</a:t>
            </a:r>
            <a:r>
              <a:rPr lang="en-US" dirty="0" err="1"/>
              <a:t>README.md</a:t>
            </a:r>
            <a:endParaRPr lang="en-US" dirty="0"/>
          </a:p>
          <a:p>
            <a:r>
              <a:rPr lang="en-US" dirty="0"/>
              <a:t>    - update content in file /root/setup/</a:t>
            </a:r>
            <a:r>
              <a:rPr lang="en-US" dirty="0" err="1"/>
              <a:t>README.md</a:t>
            </a:r>
            <a:r>
              <a:rPr lang="en-US" dirty="0"/>
              <a:t> from none to 44d165</a:t>
            </a:r>
          </a:p>
          <a:p>
            <a:r>
              <a:rPr lang="en-US" dirty="0"/>
              <a:t>    (diff output suppressed by </a:t>
            </a:r>
            <a:r>
              <a:rPr lang="en-US" dirty="0" err="1"/>
              <a:t>config</a:t>
            </a:r>
            <a:r>
              <a:rPr lang="en-US" dirty="0"/>
              <a:t>)</a:t>
            </a:r>
          </a:p>
          <a:p>
            <a:r>
              <a:rPr lang="en-US" dirty="0"/>
              <a:t>  * </a:t>
            </a:r>
            <a:r>
              <a:rPr lang="en-US" dirty="0" err="1"/>
              <a:t>cookbook_file</a:t>
            </a:r>
            <a:r>
              <a:rPr lang="en-US" dirty="0"/>
              <a:t>[/root/setup/</a:t>
            </a:r>
            <a:r>
              <a:rPr lang="en-US" dirty="0" err="1"/>
              <a:t>chefignore</a:t>
            </a:r>
            <a:r>
              <a:rPr lang="en-US" dirty="0"/>
              <a:t>] action </a:t>
            </a:r>
            <a:r>
              <a:rPr lang="en-US" dirty="0" smtClean="0"/>
              <a:t>create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1"/>
          </p:nvPr>
        </p:nvSpPr>
        <p:spPr/>
        <p:txBody>
          <a:bodyPr>
            <a:normAutofit/>
          </a:bodyPr>
          <a:lstStyle/>
          <a:p>
            <a:r>
              <a:rPr lang="en-US" dirty="0" smtClean="0"/>
              <a:t>$ chef generate cookbook setup</a:t>
            </a:r>
            <a:endParaRPr lang="en-US" dirty="0"/>
          </a:p>
        </p:txBody>
      </p:sp>
      <p:sp>
        <p:nvSpPr>
          <p:cNvPr id="5" name="Rectangle 4"/>
          <p:cNvSpPr/>
          <p:nvPr/>
        </p:nvSpPr>
        <p:spPr bwMode="auto">
          <a:xfrm>
            <a:off x="852756" y="2785571"/>
            <a:ext cx="10813469" cy="429574"/>
          </a:xfrm>
          <a:prstGeom prst="rect">
            <a:avLst/>
          </a:prstGeom>
          <a:solidFill>
            <a:schemeClr val="accent1">
              <a:alpha val="40000"/>
            </a:schemeClr>
          </a:solidFill>
          <a:ln>
            <a:noFill/>
            <a:headEnd type="none" w="med" len="med"/>
            <a:tailEnd type="none" w="med" len="med"/>
          </a:ln>
          <a:effectLst/>
        </p:spPr>
        <p:style>
          <a:lnRef idx="1">
            <a:schemeClr val="accent4"/>
          </a:lnRef>
          <a:fillRef idx="3">
            <a:schemeClr val="accent4"/>
          </a:fillRef>
          <a:effectRef idx="2">
            <a:schemeClr val="accent4"/>
          </a:effectRef>
          <a:fontRef idx="minor">
            <a:schemeClr val="lt1"/>
          </a:fontRef>
        </p:style>
        <p:txBody>
          <a:bodyPr vert="horz" wrap="square" lIns="91436" tIns="45718" rIns="91436" bIns="45718" numCol="1" rtlCol="0" anchor="ctr" anchorCtr="0" compatLnSpc="1">
            <a:prstTxWarp prst="textNoShape">
              <a:avLst/>
            </a:prstTxWarp>
          </a:bodyPr>
          <a:lstStyle/>
          <a:p>
            <a:pPr algn="ctr" defTabSz="914099"/>
            <a:endParaRPr lang="en-US" sz="2400" dirty="0" err="1" smtClean="0">
              <a:gradFill>
                <a:gsLst>
                  <a:gs pos="0">
                    <a:srgbClr val="FFFFFF"/>
                  </a:gs>
                  <a:gs pos="100000">
                    <a:srgbClr val="FFFFFF"/>
                  </a:gs>
                </a:gsLst>
                <a:lin ang="5400000" scaled="0"/>
              </a:gradFill>
            </a:endParaRPr>
          </a:p>
        </p:txBody>
      </p:sp>
    </p:spTree>
    <p:extLst>
      <p:ext uri="{BB962C8B-B14F-4D97-AF65-F5344CB8AC3E}">
        <p14:creationId xmlns:p14="http://schemas.microsoft.com/office/powerpoint/2010/main" val="8637983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ChefDk3.2Template">
  <a:themeElements>
    <a:clrScheme name="Custom 9">
      <a:dk1>
        <a:srgbClr val="3E4346"/>
      </a:dk1>
      <a:lt1>
        <a:srgbClr val="FFFFFF"/>
      </a:lt1>
      <a:dk2>
        <a:srgbClr val="000000"/>
      </a:dk2>
      <a:lt2>
        <a:srgbClr val="FFFFFF"/>
      </a:lt2>
      <a:accent1>
        <a:srgbClr val="F18B21"/>
      </a:accent1>
      <a:accent2>
        <a:srgbClr val="435464"/>
      </a:accent2>
      <a:accent3>
        <a:srgbClr val="7D868C"/>
      </a:accent3>
      <a:accent4>
        <a:srgbClr val="6BB2E2"/>
      </a:accent4>
      <a:accent5>
        <a:srgbClr val="5AB7B2"/>
      </a:accent5>
      <a:accent6>
        <a:srgbClr val="FDB714"/>
      </a:accent6>
      <a:hlink>
        <a:srgbClr val="6BB2E2"/>
      </a:hlink>
      <a:folHlink>
        <a:srgbClr val="FDB714"/>
      </a:folHlink>
    </a:clrScheme>
    <a:fontScheme name="Arial">
      <a:maj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굴림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Angles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20400000"/>
            </a:lightRig>
          </a:scene3d>
          <a:sp3d contourW="6350">
            <a:bevelT w="41275" h="19050" prst="angle"/>
            <a:contourClr>
              <a:schemeClr val="phClr">
                <a:shade val="25000"/>
                <a:satMod val="15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 bwMode="auto">
        <a:solidFill>
          <a:schemeClr val="accent1"/>
        </a:solidFill>
        <a:ln>
          <a:noFill/>
          <a:headEnd type="none" w="med" len="med"/>
          <a:tailEnd type="none" w="med" len="med"/>
        </a:ln>
        <a:effectLst/>
      </a:spPr>
      <a:bodyPr vert="horz" wrap="square" lIns="91436" tIns="45718" rIns="91436" bIns="45718" numCol="1" rtlCol="0" anchor="ctr" anchorCtr="0" compatLnSpc="1">
        <a:prstTxWarp prst="textNoShape">
          <a:avLst/>
        </a:prstTxWarp>
      </a:bodyPr>
      <a:lstStyle>
        <a:defPPr algn="ctr" defTabSz="914099">
          <a:defRPr sz="2400" dirty="0" err="1" smtClean="0">
            <a:gradFill>
              <a:gsLst>
                <a:gs pos="0">
                  <a:srgbClr val="FFFFFF"/>
                </a:gs>
                <a:gs pos="100000">
                  <a:srgbClr val="FFFFFF"/>
                </a:gs>
              </a:gsLst>
              <a:lin ang="5400000" scaled="0"/>
            </a:gradFill>
          </a:defRPr>
        </a:defPPr>
      </a:lstStyle>
      <a:style>
        <a:lnRef idx="1">
          <a:schemeClr val="accent4"/>
        </a:lnRef>
        <a:fillRef idx="3">
          <a:schemeClr val="accent4"/>
        </a:fillRef>
        <a:effectRef idx="2">
          <a:schemeClr val="accent4"/>
        </a:effectRef>
        <a:fontRef idx="minor">
          <a:schemeClr val="lt1"/>
        </a:fontRef>
      </a:style>
    </a:spDef>
    <a:lnDef>
      <a:spPr>
        <a:ln>
          <a:solidFill>
            <a:schemeClr val="accent4"/>
          </a:solidFill>
        </a:ln>
      </a:spPr>
      <a:bodyPr/>
      <a:lstStyle/>
      <a:style>
        <a:lnRef idx="3">
          <a:schemeClr val="accent1"/>
        </a:lnRef>
        <a:fillRef idx="0">
          <a:schemeClr val="accent1"/>
        </a:fillRef>
        <a:effectRef idx="2">
          <a:schemeClr val="accent1"/>
        </a:effectRef>
        <a:fontRef idx="minor">
          <a:schemeClr val="tx1"/>
        </a:fontRef>
      </a:style>
    </a:lnDef>
    <a:txDef>
      <a:spPr bwMode="white"/>
      <a:bodyPr vert="horz" wrap="square" lIns="91440" tIns="91440" rIns="91440" bIns="91440" rtlCol="0">
        <a:normAutofit/>
      </a:bodyPr>
      <a:lstStyle>
        <a:defPPr>
          <a:defRPr dirty="0" smtClean="0"/>
        </a:defPPr>
      </a:lstStyle>
    </a:txDef>
  </a:objectDefaults>
  <a:extraClrSchemeLst/>
  <a:extLst>
    <a:ext uri="{05A4C25C-085E-4340-85A3-A5531E510DB2}">
      <thm15:themeFamily xmlns:thm15="http://schemas.microsoft.com/office/thememl/2012/main" xmlns="" name="Chef-TemplateComps_v09-16x9-Light.potx" id="{078CEFDB-FA7A-4E36-9964-13EF367585CB}" vid="{8B87B0F3-7308-43D5-8388-E1B49EA02652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Override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0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1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1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2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3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4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5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6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7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8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ppt/theme/themeOverride9.xml><?xml version="1.0" encoding="utf-8"?>
<a:themeOverride xmlns:a="http://schemas.openxmlformats.org/drawingml/2006/main">
  <a:clrScheme name="Custom 9">
    <a:dk1>
      <a:srgbClr val="3E4346"/>
    </a:dk1>
    <a:lt1>
      <a:srgbClr val="FFFFFF"/>
    </a:lt1>
    <a:dk2>
      <a:srgbClr val="000000"/>
    </a:dk2>
    <a:lt2>
      <a:srgbClr val="FFFFFF"/>
    </a:lt2>
    <a:accent1>
      <a:srgbClr val="F18B21"/>
    </a:accent1>
    <a:accent2>
      <a:srgbClr val="435464"/>
    </a:accent2>
    <a:accent3>
      <a:srgbClr val="7D868C"/>
    </a:accent3>
    <a:accent4>
      <a:srgbClr val="6BB2E2"/>
    </a:accent4>
    <a:accent5>
      <a:srgbClr val="5AB7B2"/>
    </a:accent5>
    <a:accent6>
      <a:srgbClr val="FDB714"/>
    </a:accent6>
    <a:hlink>
      <a:srgbClr val="6BB2E2"/>
    </a:hlink>
    <a:folHlink>
      <a:srgbClr val="FDB714"/>
    </a:folHlink>
  </a:clrScheme>
</a:themeOverrid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_rels/item4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4.xml"/></Relationships>
</file>

<file path=customXml/item1.xml><?xml version="1.0" encoding="utf-8"?>
<?mso-contentType ?>
<spe:Receivers xmlns:spe="http://schemas.microsoft.com/sharepoint/events">
  <Receiver>
    <Name>Document ID Generator</Name>
    <Synchronization>Synchronous</Synchronization>
    <Type>10001</Type>
    <SequenceNumber>1000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10002</Type>
    <SequenceNumber>1001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10004</Type>
    <SequenceNumber>1002</SequenceNumber>
    <Assembly>Microsoft.Office.DocumentManagement, Version=14.0.0.0, Culture=neutral, PublicKeyToken=71e9bce111e9429c</Assembly>
    <Class>Microsoft.Office.DocumentManagement.Internal.DocIdHandler</Class>
    <Data/>
    <Filter/>
  </Receiver>
  <Receiver>
    <Name>Document ID Generator</Name>
    <Synchronization>Synchronous</Synchronization>
    <Type>10006</Type>
    <SequenceNumber>1003</SequenceNumber>
    <Assembly>Microsoft.Office.DocumentManagement, Version=14.0.0.0, Culture=neutral, PublicKeyToken=71e9bce111e9429c</Assembly>
    <Class>Microsoft.Office.DocumentManagement.Internal.DocIdHandler</Class>
    <Data/>
    <Filter/>
  </Receiver>
</spe:Receiver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0812F700BE7F874999720E88173FE491" ma:contentTypeVersion="0" ma:contentTypeDescription="Create a new document." ma:contentTypeScope="" ma:versionID="3f79f408e2ca720b7aba6e0e32464d0c">
  <xsd:schema xmlns:xsd="http://www.w3.org/2001/XMLSchema" xmlns:xs="http://www.w3.org/2001/XMLSchema" xmlns:p="http://schemas.microsoft.com/office/2006/metadata/properties" xmlns:ns2="7bb5d761-a2ea-4873-95f7-7a6658fb3ef0" targetNamespace="http://schemas.microsoft.com/office/2006/metadata/properties" ma:root="true" ma:fieldsID="1e062cd38ba31e406bfc4340fbc7f87a" ns2:_="">
    <xsd:import namespace="7bb5d761-a2ea-4873-95f7-7a6658fb3ef0"/>
    <xsd:element name="properties">
      <xsd:complexType>
        <xsd:sequence>
          <xsd:element name="documentManagement">
            <xsd:complexType>
              <xsd:all>
                <xsd:element ref="ns2:_dlc_DocId" minOccurs="0"/>
                <xsd:element ref="ns2:_dlc_DocIdUrl" minOccurs="0"/>
                <xsd:element ref="ns2:_dlc_DocIdPersistId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bb5d761-a2ea-4873-95f7-7a6658fb3ef0" elementFormDefault="qualified">
    <xsd:import namespace="http://schemas.microsoft.com/office/2006/documentManagement/types"/>
    <xsd:import namespace="http://schemas.microsoft.com/office/infopath/2007/PartnerControls"/>
    <xsd:element name="_dlc_DocId" ma:index="8" nillable="true" ma:displayName="Document ID Value" ma:description="The value of the document ID assigned to this item." ma:internalName="_dlc_DocId" ma:readOnly="true">
      <xsd:simpleType>
        <xsd:restriction base="dms:Text"/>
      </xsd:simpleType>
    </xsd:element>
    <xsd:element name="_dlc_DocIdUrl" ma:index="9" nillable="true" ma:displayName="Document ID" ma:description="Permanent link to this document." ma:hidden="true" ma:internalName="_dlc_DocIdUrl" ma:readOnly="tru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_dlc_DocIdPersistId" ma:index="10" nillable="true" ma:displayName="Persist ID" ma:description="Keep ID on add." ma:hidden="true" ma:internalName="_dlc_DocIdPersistId" ma:readOnly="true">
      <xsd:simpleType>
        <xsd:restriction base="dms:Boolea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Content Type"/>
        <xsd:element ref="dc:title" minOccurs="0" maxOccurs="1" ma:index="4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dlc_DocId xmlns="7bb5d761-a2ea-4873-95f7-7a6658fb3ef0">M4CWTKMW727E-592-73</_dlc_DocId>
    <_dlc_DocIdUrl xmlns="7bb5d761-a2ea-4873-95f7-7a6658fb3ef0">
      <Url>https://kms.vci.local/marketing/team/_layouts/DocIdRedir.aspx?ID=M4CWTKMW727E-592-73</Url>
      <Description>M4CWTKMW727E-592-73</Description>
    </_dlc_DocIdUrl>
  </documentManagement>
</p:properties>
</file>

<file path=customXml/item4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Props1.xml><?xml version="1.0" encoding="utf-8"?>
<ds:datastoreItem xmlns:ds="http://schemas.openxmlformats.org/officeDocument/2006/customXml" ds:itemID="{B13EBC30-FE27-4C6A-B723-23FC2188F7DC}">
  <ds:schemaRefs>
    <ds:schemaRef ds:uri="http://schemas.microsoft.com/sharepoint/events"/>
  </ds:schemaRefs>
</ds:datastoreItem>
</file>

<file path=customXml/itemProps2.xml><?xml version="1.0" encoding="utf-8"?>
<ds:datastoreItem xmlns:ds="http://schemas.openxmlformats.org/officeDocument/2006/customXml" ds:itemID="{164479E5-0B02-49AC-B79E-EC1D6164DDD3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7bb5d761-a2ea-4873-95f7-7a6658fb3ef0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6921749B-AEB7-461B-845F-603CABD25259}">
  <ds:schemaRefs>
    <ds:schemaRef ds:uri="http://purl.org/dc/terms/"/>
    <ds:schemaRef ds:uri="http://schemas.openxmlformats.org/package/2006/metadata/core-properties"/>
    <ds:schemaRef ds:uri="http://schemas.microsoft.com/office/2006/documentManagement/types"/>
    <ds:schemaRef ds:uri="http://schemas.microsoft.com/office/infopath/2007/PartnerControls"/>
    <ds:schemaRef ds:uri="http://purl.org/dc/elements/1.1/"/>
    <ds:schemaRef ds:uri="http://schemas.microsoft.com/office/2006/metadata/properties"/>
    <ds:schemaRef ds:uri="7bb5d761-a2ea-4873-95f7-7a6658fb3ef0"/>
    <ds:schemaRef ds:uri="http://www.w3.org/XML/1998/namespace"/>
    <ds:schemaRef ds:uri="http://purl.org/dc/dcmitype/"/>
  </ds:schemaRefs>
</ds:datastoreItem>
</file>

<file path=customXml/itemProps4.xml><?xml version="1.0" encoding="utf-8"?>
<ds:datastoreItem xmlns:ds="http://schemas.openxmlformats.org/officeDocument/2006/customXml" ds:itemID="{5CDEB364-43EC-4510-9881-539C2A3FCE9E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ChefDk3.2Template.potx</Template>
  <TotalTime>10199</TotalTime>
  <Words>1928</Words>
  <Application>Microsoft Macintosh PowerPoint</Application>
  <PresentationFormat>Custom</PresentationFormat>
  <Paragraphs>259</Paragraphs>
  <Slides>37</Slides>
  <Notes>1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37</vt:i4>
      </vt:variant>
    </vt:vector>
  </HeadingPairs>
  <TitlesOfParts>
    <vt:vector size="38" baseType="lpstr">
      <vt:lpstr>ChefDk3.2Template</vt:lpstr>
      <vt:lpstr>Cookbooks</vt:lpstr>
      <vt:lpstr>Great First Day!</vt:lpstr>
      <vt:lpstr>Versioning?</vt:lpstr>
      <vt:lpstr>What is chef?</vt:lpstr>
      <vt:lpstr>What can chef do?</vt:lpstr>
      <vt:lpstr>Cookbooks</vt:lpstr>
      <vt:lpstr>What can chef generate do?</vt:lpstr>
      <vt:lpstr>What can chef generate cookbook do?</vt:lpstr>
      <vt:lpstr>Lets create a cookbook!</vt:lpstr>
      <vt:lpstr>The cookbook has a README</vt:lpstr>
      <vt:lpstr>README.md</vt:lpstr>
      <vt:lpstr>The cookbook has some metadata</vt:lpstr>
      <vt:lpstr>metadata.rb</vt:lpstr>
      <vt:lpstr>Lets take a look at the metadata</vt:lpstr>
      <vt:lpstr>The cookbook has a folder for recipes</vt:lpstr>
      <vt:lpstr>The cookbook has a default recipe</vt:lpstr>
      <vt:lpstr>Copy the recipe into the cookbook</vt:lpstr>
      <vt:lpstr>The setup Cookbook</vt:lpstr>
      <vt:lpstr>Version Control</vt:lpstr>
      <vt:lpstr>Install git</vt:lpstr>
      <vt:lpstr>Adding the git package</vt:lpstr>
      <vt:lpstr>Re-apply the setup recipe</vt:lpstr>
      <vt:lpstr>chef-apply</vt:lpstr>
      <vt:lpstr>Version Control</vt:lpstr>
      <vt:lpstr>Move into the cookbook directory</vt:lpstr>
      <vt:lpstr>Initialize it as a git repository</vt:lpstr>
      <vt:lpstr>Use git add to stage files to be committed.</vt:lpstr>
      <vt:lpstr>Use git status to view the staged files</vt:lpstr>
      <vt:lpstr>Use git commit to save the staged changes</vt:lpstr>
      <vt:lpstr>Version Control</vt:lpstr>
      <vt:lpstr>Setting up a Web Server</vt:lpstr>
      <vt:lpstr>Setting up a Web Server</vt:lpstr>
      <vt:lpstr>Lets create a cookbook!</vt:lpstr>
      <vt:lpstr>Apache Recipe</vt:lpstr>
      <vt:lpstr>Commit Your Work</vt:lpstr>
      <vt:lpstr>Discussion</vt:lpstr>
      <vt:lpstr>Break</vt:lpstr>
    </vt:vector>
  </TitlesOfParts>
  <Manager>&lt;Content Manager Name Here&gt;</Manager>
  <Company>Silver Fox</Company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Title of  Presentation</dc:title>
  <dc:subject>Houghton Mifflin Harcourt – 2012 Investor Day</dc:subject>
  <dc:creator>Joshua Jorgensen</dc:creator>
  <dc:description>Template: Louma El-Khoury, Silver Fox Productions Inc.
Formatting:
Event Date: March 12, 2012
Event Location: New York, NY
Audience Type:</dc:description>
  <cp:lastModifiedBy>Franklin Webber</cp:lastModifiedBy>
  <cp:revision>1302</cp:revision>
  <cp:lastPrinted>2015-02-07T23:49:10Z</cp:lastPrinted>
  <dcterms:created xsi:type="dcterms:W3CDTF">2012-09-13T17:36:07Z</dcterms:created>
  <dcterms:modified xsi:type="dcterms:W3CDTF">2015-04-14T00:45:54Z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0x0101000812F700BE7F874999720E88173FE491</vt:lpwstr>
  </property>
  <property fmtid="{D5CDD505-2E9C-101B-9397-08002B2CF9AE}" pid="3" name="_dlc_DocIdItemGuid">
    <vt:lpwstr>bfd9fc01-1599-4dd9-b7eb-4ffa6e7bdb79</vt:lpwstr>
  </property>
</Properties>
</file>

<file path=docProps/thumbnail.jpeg>
</file>